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handoutMasterIdLst>
    <p:handoutMasterId r:id="rId8"/>
  </p:handoutMasterIdLst>
  <p:sldIdLst>
    <p:sldId id="616" r:id="rId3"/>
    <p:sldId id="618" r:id="rId4"/>
    <p:sldId id="620" r:id="rId6"/>
    <p:sldId id="899"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魏德勇-集团" initials="魏" lastIdx="2" clrIdx="0"/>
  <p:cmAuthor id="2" name="金异" initials="金" lastIdx="1" clrIdx="2"/>
  <p:cmAuthor id="0" name="Admin" initials="A"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02EE"/>
    <a:srgbClr val="124EA2"/>
    <a:srgbClr val="720000"/>
    <a:srgbClr val="308ACB"/>
    <a:srgbClr val="83A6CF"/>
    <a:srgbClr val="0E015B"/>
    <a:srgbClr val="97C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65"/>
    <p:restoredTop sz="96327"/>
  </p:normalViewPr>
  <p:slideViewPr>
    <p:cSldViewPr snapToGrid="0" snapToObjects="1">
      <p:cViewPr varScale="1">
        <p:scale>
          <a:sx n="128" d="100"/>
          <a:sy n="128" d="100"/>
        </p:scale>
        <p:origin x="6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handoutMaster" Target="handoutMasters/handout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commentAuthors" Target="commentAuthors.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true"/>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true"/>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true"/>
          </p:cNvPicPr>
          <p:nvPr userDrawn="true"/>
        </p:nvPicPr>
        <p:blipFill>
          <a:blip r:embed="rId2"/>
          <a:stretch>
            <a:fillRect/>
          </a:stretch>
        </p:blipFill>
        <p:spPr>
          <a:xfrm>
            <a:off x="0" y="1785"/>
            <a:ext cx="12192000" cy="6854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true"/>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true"/>
          </p:cNvSpPr>
          <p:nvPr>
            <p:ph type="dt" sz="half" idx="10"/>
          </p:nvPr>
        </p:nvSpPr>
        <p:spPr/>
        <p:txBody>
          <a:bodyPr/>
          <a:lstStyle/>
          <a:p>
            <a:fld id="{5DA5FC1C-4CBC-CD43-8F62-B054835B60A6}" type="datetimeFigureOut">
              <a:rPr kumimoji="1" lang="zh-CN" altLang="en-US" smtClean="0"/>
            </a:fld>
            <a:endParaRPr kumimoji="1" lang="zh-CN" altLang="en-US"/>
          </a:p>
        </p:txBody>
      </p:sp>
      <p:sp>
        <p:nvSpPr>
          <p:cNvPr id="6" name="页脚占位符 5"/>
          <p:cNvSpPr>
            <a:spLocks noGrp="true"/>
          </p:cNvSpPr>
          <p:nvPr>
            <p:ph type="ftr" sz="quarter" idx="11"/>
          </p:nvPr>
        </p:nvSpPr>
        <p:spPr/>
        <p:txBody>
          <a:bodyPr/>
          <a:lstStyle/>
          <a:p>
            <a:endParaRPr kumimoji="1" lang="zh-CN" altLang="en-US"/>
          </a:p>
        </p:txBody>
      </p:sp>
      <p:sp>
        <p:nvSpPr>
          <p:cNvPr id="7" name="灯片编号占位符 6"/>
          <p:cNvSpPr>
            <a:spLocks noGrp="true"/>
          </p:cNvSpPr>
          <p:nvPr>
            <p:ph type="sldNum" sz="quarter" idx="12"/>
          </p:nvPr>
        </p:nvSpPr>
        <p:spPr/>
        <p:txBody>
          <a:bodyPr/>
          <a:lstStyle/>
          <a:p>
            <a:fld id="{05E9FE88-4A00-2D43-944C-C20A939F36AF}"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true"/>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true"/>
          </p:cNvSpPr>
          <p:nvPr>
            <p:ph type="dt" sz="half" idx="10"/>
          </p:nvPr>
        </p:nvSpPr>
        <p:spPr/>
        <p:txBody>
          <a:bodyPr/>
          <a:lstStyle/>
          <a:p>
            <a:fld id="{5DA5FC1C-4CBC-CD43-8F62-B054835B60A6}" type="datetimeFigureOut">
              <a:rPr kumimoji="1" lang="zh-CN" altLang="en-US" smtClean="0"/>
            </a:fld>
            <a:endParaRPr kumimoji="1" lang="zh-CN" altLang="en-US"/>
          </a:p>
        </p:txBody>
      </p:sp>
      <p:sp>
        <p:nvSpPr>
          <p:cNvPr id="5" name="页脚占位符 4"/>
          <p:cNvSpPr>
            <a:spLocks noGrp="true"/>
          </p:cNvSpPr>
          <p:nvPr>
            <p:ph type="ftr" sz="quarter" idx="11"/>
          </p:nvPr>
        </p:nvSpPr>
        <p:spPr/>
        <p:txBody>
          <a:bodyPr/>
          <a:lstStyle/>
          <a:p>
            <a:endParaRPr kumimoji="1" lang="zh-CN" altLang="en-US"/>
          </a:p>
        </p:txBody>
      </p:sp>
      <p:sp>
        <p:nvSpPr>
          <p:cNvPr id="6" name="灯片编号占位符 5"/>
          <p:cNvSpPr>
            <a:spLocks noGrp="true"/>
          </p:cNvSpPr>
          <p:nvPr>
            <p:ph type="sldNum" sz="quarter" idx="12"/>
          </p:nvPr>
        </p:nvSpPr>
        <p:spPr/>
        <p:txBody>
          <a:bodyPr/>
          <a:lstStyle/>
          <a:p>
            <a:fld id="{05E9FE88-4A00-2D43-944C-C20A939F36AF}" type="slidenum">
              <a:rPr kumimoji="1" lang="zh-CN" altLang="en-US" smtClean="0"/>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true"/>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true"/>
          </p:cNvSpPr>
          <p:nvPr>
            <p:ph type="dt" sz="half" idx="10"/>
          </p:nvPr>
        </p:nvSpPr>
        <p:spPr/>
        <p:txBody>
          <a:bodyPr/>
          <a:lstStyle/>
          <a:p>
            <a:fld id="{5DA5FC1C-4CBC-CD43-8F62-B054835B60A6}" type="datetimeFigureOut">
              <a:rPr kumimoji="1" lang="zh-CN" altLang="en-US" smtClean="0"/>
            </a:fld>
            <a:endParaRPr kumimoji="1" lang="zh-CN" altLang="en-US"/>
          </a:p>
        </p:txBody>
      </p:sp>
      <p:sp>
        <p:nvSpPr>
          <p:cNvPr id="5" name="页脚占位符 4"/>
          <p:cNvSpPr>
            <a:spLocks noGrp="true"/>
          </p:cNvSpPr>
          <p:nvPr>
            <p:ph type="ftr" sz="quarter" idx="11"/>
          </p:nvPr>
        </p:nvSpPr>
        <p:spPr/>
        <p:txBody>
          <a:bodyPr/>
          <a:lstStyle/>
          <a:p>
            <a:endParaRPr kumimoji="1" lang="zh-CN" altLang="en-US"/>
          </a:p>
        </p:txBody>
      </p:sp>
      <p:sp>
        <p:nvSpPr>
          <p:cNvPr id="6" name="灯片编号占位符 5"/>
          <p:cNvSpPr>
            <a:spLocks noGrp="true"/>
          </p:cNvSpPr>
          <p:nvPr>
            <p:ph type="sldNum" sz="quarter" idx="12"/>
          </p:nvPr>
        </p:nvSpPr>
        <p:spPr/>
        <p:txBody>
          <a:bodyPr/>
          <a:lstStyle/>
          <a:p>
            <a:fld id="{05E9FE88-4A00-2D43-944C-C20A939F36AF}" type="slidenum">
              <a:rPr kumimoji="1" lang="zh-CN" altLang="en-US" smtClean="0"/>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8" name="图片 7"/>
          <p:cNvPicPr>
            <a:picLocks noChangeAspect="true"/>
          </p:cNvPicPr>
          <p:nvPr userDrawn="true"/>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8" name="图片 7"/>
          <p:cNvPicPr>
            <a:picLocks noChangeAspect="true"/>
          </p:cNvPicPr>
          <p:nvPr userDrawn="true"/>
        </p:nvPicPr>
        <p:blipFill>
          <a:blip r:embed="rId2"/>
          <a:stretch>
            <a:fillRect/>
          </a:stretch>
        </p:blipFill>
        <p:spPr>
          <a:xfrm>
            <a:off x="0" y="1785"/>
            <a:ext cx="12192000" cy="685443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showMasterPhAnim="0" showMasterSp="0">
  <p:cSld name="2_标题幻灯片">
    <p:spTree>
      <p:nvGrpSpPr>
        <p:cNvPr id="1" name=""/>
        <p:cNvGrpSpPr/>
        <p:nvPr/>
      </p:nvGrpSpPr>
      <p:grpSpPr>
        <a:xfrm>
          <a:off x="0" y="0"/>
          <a:ext cx="0" cy="0"/>
          <a:chOff x="0" y="0"/>
          <a:chExt cx="0" cy="0"/>
        </a:xfrm>
      </p:grpSpPr>
      <p:sp>
        <p:nvSpPr>
          <p:cNvPr id="1277954" name="Rectangle 2"/>
          <p:cNvSpPr>
            <a:spLocks noGrp="true" noChangeArrowheads="true"/>
          </p:cNvSpPr>
          <p:nvPr>
            <p:ph type="ctrTitle" sz="quarter"/>
          </p:nvPr>
        </p:nvSpPr>
        <p:spPr>
          <a:xfrm>
            <a:off x="3681189" y="1240853"/>
            <a:ext cx="4925195" cy="738664"/>
          </a:xfrm>
          <a:prstGeom prst="rect">
            <a:avLst/>
          </a:prstGeom>
          <a:noFill/>
          <a:ln w="9525">
            <a:noFill/>
          </a:ln>
        </p:spPr>
        <p:txBody>
          <a:bodyPr lIns="0" tIns="0" rIns="0" bIns="0"/>
          <a:lstStyle>
            <a:lvl1pPr algn="ctr">
              <a:lnSpc>
                <a:spcPct val="150000"/>
              </a:lnSpc>
              <a:defRPr sz="2880"/>
            </a:lvl1pPr>
          </a:lstStyle>
          <a:p>
            <a:pPr lvl="0"/>
            <a:r>
              <a:rPr lang="zh-CN" altLang="en-US" noProof="0"/>
              <a:t>单击此处编辑母版标题样式</a:t>
            </a:r>
            <a:endParaRPr lang="zh-CN" altLang="en-US" noProof="0" dirty="0"/>
          </a:p>
        </p:txBody>
      </p:sp>
      <p:sp>
        <p:nvSpPr>
          <p:cNvPr id="1277955" name="Rectangle 3"/>
          <p:cNvSpPr>
            <a:spLocks noGrp="true" noChangeArrowheads="true"/>
          </p:cNvSpPr>
          <p:nvPr>
            <p:ph type="subTitle" sz="quarter" idx="1"/>
          </p:nvPr>
        </p:nvSpPr>
        <p:spPr>
          <a:xfrm>
            <a:off x="2878817" y="2420869"/>
            <a:ext cx="6529947" cy="461665"/>
          </a:xfrm>
        </p:spPr>
        <p:txBody>
          <a:bodyPr lIns="0" tIns="0" bIns="0" anchor="ctr">
            <a:spAutoFit/>
          </a:bodyPr>
          <a:lstStyle>
            <a:lvl1pPr marL="0" indent="0" algn="ctr" defTabSz="914400">
              <a:spcBef>
                <a:spcPct val="45000"/>
              </a:spcBef>
              <a:spcAft>
                <a:spcPct val="0"/>
              </a:spcAft>
              <a:buSzPct val="75000"/>
              <a:buFont typeface="Wingdings" panose="05000000000000000000" pitchFamily="2" charset="2"/>
              <a:buNone/>
              <a:defRPr sz="2160">
                <a:latin typeface="华文楷体" panose="02010600040101010101" pitchFamily="2" charset="-122"/>
                <a:ea typeface="华文楷体" panose="02010600040101010101" pitchFamily="2" charset="-122"/>
              </a:defRPr>
            </a:lvl1pPr>
          </a:lstStyle>
          <a:p>
            <a:pPr lvl="0"/>
            <a:r>
              <a:rPr lang="zh-CN" altLang="en-US" noProof="0" dirty="0"/>
              <a:t>单击此处编辑母版副标题样式</a:t>
            </a:r>
            <a:endParaRPr lang="zh-CN" altLang="en-US" noProof="0"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true"/>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true"/>
          </p:cNvSpPr>
          <p:nvPr>
            <p:ph type="dt" sz="half" idx="10"/>
          </p:nvPr>
        </p:nvSpPr>
        <p:spPr/>
        <p:txBody>
          <a:bodyPr/>
          <a:lstStyle/>
          <a:p>
            <a:fld id="{5DA5FC1C-4CBC-CD43-8F62-B054835B60A6}" type="datetimeFigureOut">
              <a:rPr kumimoji="1" lang="zh-CN" altLang="en-US" smtClean="0"/>
            </a:fld>
            <a:endParaRPr kumimoji="1" lang="zh-CN" altLang="en-US"/>
          </a:p>
        </p:txBody>
      </p:sp>
      <p:sp>
        <p:nvSpPr>
          <p:cNvPr id="5" name="页脚占位符 4"/>
          <p:cNvSpPr>
            <a:spLocks noGrp="true"/>
          </p:cNvSpPr>
          <p:nvPr>
            <p:ph type="ftr" sz="quarter" idx="11"/>
          </p:nvPr>
        </p:nvSpPr>
        <p:spPr/>
        <p:txBody>
          <a:bodyPr/>
          <a:lstStyle/>
          <a:p>
            <a:endParaRPr kumimoji="1" lang="zh-CN" altLang="en-US"/>
          </a:p>
        </p:txBody>
      </p:sp>
      <p:sp>
        <p:nvSpPr>
          <p:cNvPr id="6" name="灯片编号占位符 5"/>
          <p:cNvSpPr>
            <a:spLocks noGrp="true"/>
          </p:cNvSpPr>
          <p:nvPr>
            <p:ph type="sldNum" sz="quarter" idx="12"/>
          </p:nvPr>
        </p:nvSpPr>
        <p:spPr/>
        <p:txBody>
          <a:bodyPr/>
          <a:lstStyle/>
          <a:p>
            <a:fld id="{05E9FE88-4A00-2D43-944C-C20A939F36AF}" type="slidenum">
              <a:rPr kumimoji="1" lang="zh-CN" altLang="en-US" smtClean="0"/>
            </a:fld>
            <a:endParaRPr kumimoji="1" lang="zh-CN" altLang="en-US"/>
          </a:p>
        </p:txBody>
      </p:sp>
      <p:pic>
        <p:nvPicPr>
          <p:cNvPr id="7" name="图片 6"/>
          <p:cNvPicPr>
            <a:picLocks noChangeAspect="true"/>
          </p:cNvPicPr>
          <p:nvPr userDrawn="true"/>
        </p:nvPicPr>
        <p:blipFill>
          <a:blip r:embed="rId2"/>
          <a:srcRect/>
          <a:stretch>
            <a:fillRect/>
          </a:stretch>
        </p:blipFill>
        <p:spPr>
          <a:xfrm>
            <a:off x="3173" y="1785"/>
            <a:ext cx="12185653" cy="685443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p:cNvPicPr>
            <a:picLocks noChangeAspect="true"/>
          </p:cNvPicPr>
          <p:nvPr userDrawn="true"/>
        </p:nvPicPr>
        <p:blipFill>
          <a:blip r:embed="rId2"/>
          <a:srcRect/>
          <a:stretch>
            <a:fillRect/>
          </a:stretch>
        </p:blipFill>
        <p:spPr>
          <a:xfrm>
            <a:off x="0" y="0"/>
            <a:ext cx="12192000" cy="6858000"/>
          </a:xfrm>
          <a:prstGeom prst="rect">
            <a:avLst/>
          </a:prstGeom>
        </p:spPr>
      </p:pic>
      <p:pic>
        <p:nvPicPr>
          <p:cNvPr id="3" name="图片 2"/>
          <p:cNvPicPr>
            <a:picLocks noChangeAspect="true"/>
          </p:cNvPicPr>
          <p:nvPr userDrawn="true"/>
        </p:nvPicPr>
        <p:blipFill>
          <a:blip r:embed="rId3"/>
          <a:srcRect/>
          <a:stretch>
            <a:fillRect/>
          </a:stretch>
        </p:blipFill>
        <p:spPr>
          <a:xfrm>
            <a:off x="0" y="281430"/>
            <a:ext cx="1289050" cy="4318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pic>
        <p:nvPicPr>
          <p:cNvPr id="8" name="图片 7"/>
          <p:cNvPicPr>
            <a:picLocks noChangeAspect="true"/>
          </p:cNvPicPr>
          <p:nvPr userDrawn="true"/>
        </p:nvPicPr>
        <p:blipFill>
          <a:blip r:embed="rId2"/>
          <a:srcRect/>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true"/>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true"/>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true"/>
          </p:cNvSpPr>
          <p:nvPr>
            <p:ph type="dt" sz="half" idx="10"/>
          </p:nvPr>
        </p:nvSpPr>
        <p:spPr/>
        <p:txBody>
          <a:bodyPr/>
          <a:lstStyle/>
          <a:p>
            <a:fld id="{5DA5FC1C-4CBC-CD43-8F62-B054835B60A6}" type="datetimeFigureOut">
              <a:rPr kumimoji="1" lang="zh-CN" altLang="en-US" smtClean="0"/>
            </a:fld>
            <a:endParaRPr kumimoji="1" lang="zh-CN" altLang="en-US"/>
          </a:p>
        </p:txBody>
      </p:sp>
      <p:sp>
        <p:nvSpPr>
          <p:cNvPr id="6" name="页脚占位符 5"/>
          <p:cNvSpPr>
            <a:spLocks noGrp="true"/>
          </p:cNvSpPr>
          <p:nvPr>
            <p:ph type="ftr" sz="quarter" idx="11"/>
          </p:nvPr>
        </p:nvSpPr>
        <p:spPr/>
        <p:txBody>
          <a:bodyPr/>
          <a:lstStyle/>
          <a:p>
            <a:endParaRPr kumimoji="1" lang="zh-CN" altLang="en-US"/>
          </a:p>
        </p:txBody>
      </p:sp>
      <p:sp>
        <p:nvSpPr>
          <p:cNvPr id="7" name="灯片编号占位符 6"/>
          <p:cNvSpPr>
            <a:spLocks noGrp="true"/>
          </p:cNvSpPr>
          <p:nvPr>
            <p:ph type="sldNum" sz="quarter" idx="12"/>
          </p:nvPr>
        </p:nvSpPr>
        <p:spPr/>
        <p:txBody>
          <a:bodyPr/>
          <a:lstStyle/>
          <a:p>
            <a:fld id="{05E9FE88-4A00-2D43-944C-C20A939F36AF}"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true"/>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true"/>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true"/>
          </p:cNvSpPr>
          <p:nvPr>
            <p:ph type="dt" sz="half" idx="10"/>
          </p:nvPr>
        </p:nvSpPr>
        <p:spPr/>
        <p:txBody>
          <a:bodyPr/>
          <a:lstStyle/>
          <a:p>
            <a:fld id="{5DA5FC1C-4CBC-CD43-8F62-B054835B60A6}" type="datetimeFigureOut">
              <a:rPr kumimoji="1" lang="zh-CN" altLang="en-US" smtClean="0"/>
            </a:fld>
            <a:endParaRPr kumimoji="1" lang="zh-CN" altLang="en-US"/>
          </a:p>
        </p:txBody>
      </p:sp>
      <p:sp>
        <p:nvSpPr>
          <p:cNvPr id="8" name="页脚占位符 7"/>
          <p:cNvSpPr>
            <a:spLocks noGrp="true"/>
          </p:cNvSpPr>
          <p:nvPr>
            <p:ph type="ftr" sz="quarter" idx="11"/>
          </p:nvPr>
        </p:nvSpPr>
        <p:spPr/>
        <p:txBody>
          <a:bodyPr/>
          <a:lstStyle/>
          <a:p>
            <a:endParaRPr kumimoji="1" lang="zh-CN" altLang="en-US"/>
          </a:p>
        </p:txBody>
      </p:sp>
      <p:sp>
        <p:nvSpPr>
          <p:cNvPr id="9" name="灯片编号占位符 8"/>
          <p:cNvSpPr>
            <a:spLocks noGrp="true"/>
          </p:cNvSpPr>
          <p:nvPr>
            <p:ph type="sldNum" sz="quarter" idx="12"/>
          </p:nvPr>
        </p:nvSpPr>
        <p:spPr/>
        <p:txBody>
          <a:bodyPr/>
          <a:lstStyle/>
          <a:p>
            <a:fld id="{05E9FE88-4A00-2D43-944C-C20A939F36AF}"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true"/>
          </p:cNvSpPr>
          <p:nvPr>
            <p:ph type="dt" sz="half" idx="10"/>
          </p:nvPr>
        </p:nvSpPr>
        <p:spPr/>
        <p:txBody>
          <a:bodyPr/>
          <a:lstStyle/>
          <a:p>
            <a:fld id="{5DA5FC1C-4CBC-CD43-8F62-B054835B60A6}" type="datetimeFigureOut">
              <a:rPr kumimoji="1" lang="zh-CN" altLang="en-US" smtClean="0"/>
            </a:fld>
            <a:endParaRPr kumimoji="1" lang="zh-CN" altLang="en-US"/>
          </a:p>
        </p:txBody>
      </p:sp>
      <p:sp>
        <p:nvSpPr>
          <p:cNvPr id="4" name="页脚占位符 3"/>
          <p:cNvSpPr>
            <a:spLocks noGrp="true"/>
          </p:cNvSpPr>
          <p:nvPr>
            <p:ph type="ftr" sz="quarter" idx="11"/>
          </p:nvPr>
        </p:nvSpPr>
        <p:spPr/>
        <p:txBody>
          <a:bodyPr/>
          <a:lstStyle/>
          <a:p>
            <a:endParaRPr kumimoji="1" lang="zh-CN" altLang="en-US"/>
          </a:p>
        </p:txBody>
      </p:sp>
      <p:sp>
        <p:nvSpPr>
          <p:cNvPr id="5" name="灯片编号占位符 4"/>
          <p:cNvSpPr>
            <a:spLocks noGrp="true"/>
          </p:cNvSpPr>
          <p:nvPr>
            <p:ph type="sldNum" sz="quarter" idx="12"/>
          </p:nvPr>
        </p:nvSpPr>
        <p:spPr/>
        <p:txBody>
          <a:bodyPr/>
          <a:lstStyle/>
          <a:p>
            <a:fld id="{05E9FE88-4A00-2D43-944C-C20A939F36AF}"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fld id="{5DA5FC1C-4CBC-CD43-8F62-B054835B60A6}" type="datetimeFigureOut">
              <a:rPr kumimoji="1" lang="zh-CN" altLang="en-US" smtClean="0"/>
            </a:fld>
            <a:endParaRPr kumimoji="1" lang="zh-CN" altLang="en-US"/>
          </a:p>
        </p:txBody>
      </p:sp>
      <p:sp>
        <p:nvSpPr>
          <p:cNvPr id="3" name="页脚占位符 2"/>
          <p:cNvSpPr>
            <a:spLocks noGrp="true"/>
          </p:cNvSpPr>
          <p:nvPr>
            <p:ph type="ftr" sz="quarter" idx="11"/>
          </p:nvPr>
        </p:nvSpPr>
        <p:spPr/>
        <p:txBody>
          <a:bodyPr/>
          <a:lstStyle/>
          <a:p>
            <a:endParaRPr kumimoji="1" lang="zh-CN" altLang="en-US"/>
          </a:p>
        </p:txBody>
      </p:sp>
      <p:sp>
        <p:nvSpPr>
          <p:cNvPr id="4" name="灯片编号占位符 3"/>
          <p:cNvSpPr>
            <a:spLocks noGrp="true"/>
          </p:cNvSpPr>
          <p:nvPr>
            <p:ph type="sldNum" sz="quarter" idx="12"/>
          </p:nvPr>
        </p:nvSpPr>
        <p:spPr/>
        <p:txBody>
          <a:bodyPr/>
          <a:lstStyle/>
          <a:p>
            <a:fld id="{05E9FE88-4A00-2D43-944C-C20A939F36AF}"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true"/>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true"/>
          </p:cNvSpPr>
          <p:nvPr>
            <p:ph type="dt" sz="half" idx="10"/>
          </p:nvPr>
        </p:nvSpPr>
        <p:spPr/>
        <p:txBody>
          <a:bodyPr/>
          <a:lstStyle/>
          <a:p>
            <a:fld id="{5DA5FC1C-4CBC-CD43-8F62-B054835B60A6}" type="datetimeFigureOut">
              <a:rPr kumimoji="1" lang="zh-CN" altLang="en-US" smtClean="0"/>
            </a:fld>
            <a:endParaRPr kumimoji="1" lang="zh-CN" altLang="en-US"/>
          </a:p>
        </p:txBody>
      </p:sp>
      <p:sp>
        <p:nvSpPr>
          <p:cNvPr id="6" name="页脚占位符 5"/>
          <p:cNvSpPr>
            <a:spLocks noGrp="true"/>
          </p:cNvSpPr>
          <p:nvPr>
            <p:ph type="ftr" sz="quarter" idx="11"/>
          </p:nvPr>
        </p:nvSpPr>
        <p:spPr/>
        <p:txBody>
          <a:bodyPr/>
          <a:lstStyle/>
          <a:p>
            <a:endParaRPr kumimoji="1" lang="zh-CN" altLang="en-US"/>
          </a:p>
        </p:txBody>
      </p:sp>
      <p:sp>
        <p:nvSpPr>
          <p:cNvPr id="7" name="灯片编号占位符 6"/>
          <p:cNvSpPr>
            <a:spLocks noGrp="true"/>
          </p:cNvSpPr>
          <p:nvPr>
            <p:ph type="sldNum" sz="quarter" idx="12"/>
          </p:nvPr>
        </p:nvSpPr>
        <p:spPr/>
        <p:txBody>
          <a:bodyPr/>
          <a:lstStyle/>
          <a:p>
            <a:fld id="{05E9FE88-4A00-2D43-944C-C20A939F36AF}"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true"/>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5FC1C-4CBC-CD43-8F62-B054835B60A6}" type="datetimeFigureOut">
              <a:rPr kumimoji="1" lang="zh-CN" altLang="en-US" smtClean="0"/>
            </a:fld>
            <a:endParaRPr kumimoji="1"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9FE88-4A00-2D43-944C-C20A939F36AF}"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6.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tags" Target="../tags/tag1.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6.xml"/><Relationship Id="rId3" Type="http://schemas.openxmlformats.org/officeDocument/2006/relationships/tags" Target="../tags/tag2.xml"/><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6.xml"/><Relationship Id="rId3" Type="http://schemas.openxmlformats.org/officeDocument/2006/relationships/tags" Target="../tags/tag3.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true">
          <a:blip r:embed="rId1"/>
          <a:stretch>
            <a:fillRect/>
          </a:stretch>
        </a:blipFill>
        <a:effectLst/>
      </p:bgPr>
    </p:bg>
    <p:spTree>
      <p:nvGrpSpPr>
        <p:cNvPr id="1" name=""/>
        <p:cNvGrpSpPr/>
        <p:nvPr/>
      </p:nvGrpSpPr>
      <p:grpSpPr>
        <a:xfrm>
          <a:off x="0" y="0"/>
          <a:ext cx="0" cy="0"/>
          <a:chOff x="0" y="0"/>
          <a:chExt cx="0" cy="0"/>
        </a:xfrm>
      </p:grpSpPr>
      <p:sp>
        <p:nvSpPr>
          <p:cNvPr id="22529" name="标题 4"/>
          <p:cNvSpPr txBox="true"/>
          <p:nvPr/>
        </p:nvSpPr>
        <p:spPr>
          <a:xfrm>
            <a:off x="295910" y="1435735"/>
            <a:ext cx="11600815" cy="772795"/>
          </a:xfrm>
          <a:prstGeom prst="rect">
            <a:avLst/>
          </a:prstGeom>
          <a:noFill/>
          <a:ln w="9525">
            <a:noFill/>
          </a:ln>
        </p:spPr>
        <p:txBody>
          <a:bodyPr lIns="109725" tIns="54862" rIns="109725" bIns="54862" anchor="b" anchorCtr="false">
            <a:scene3d>
              <a:camera prst="orthographicFront"/>
              <a:lightRig rig="threePt" dir="t"/>
            </a:scene3d>
          </a:bodyPr>
          <a:p>
            <a:pPr algn="ctr">
              <a:lnSpc>
                <a:spcPct val="90000"/>
              </a:lnSpc>
            </a:pPr>
            <a:r>
              <a:rPr lang="zh-CN" altLang="en-US" sz="4000" b="1" dirty="0">
                <a:solidFill>
                  <a:schemeClr val="bg1"/>
                </a:solidFill>
                <a:effectLst>
                  <a:outerShdw blurRad="38100" dist="19050" dir="2700000" algn="tl" rotWithShape="0">
                    <a:schemeClr val="dk1">
                      <a:alpha val="40000"/>
                    </a:schemeClr>
                  </a:outerShdw>
                </a:effectLst>
                <a:latin typeface="方正书宋_GBK" panose="02000000000000000000" charset="-122"/>
                <a:ea typeface="方正书宋_GBK" panose="02000000000000000000" charset="-122"/>
              </a:rPr>
              <a:t>《沈阳市高品质住宅评价导则（试行）》图解</a:t>
            </a:r>
            <a:endParaRPr lang="zh-CN" altLang="en-US" sz="4000" b="1" dirty="0">
              <a:solidFill>
                <a:schemeClr val="bg1"/>
              </a:solidFill>
              <a:effectLst>
                <a:outerShdw blurRad="38100" dist="19050" dir="2700000" algn="tl" rotWithShape="0">
                  <a:schemeClr val="dk1">
                    <a:alpha val="40000"/>
                  </a:schemeClr>
                </a:outerShdw>
              </a:effectLst>
              <a:latin typeface="方正书宋_GBK" panose="02000000000000000000" charset="-122"/>
              <a:ea typeface="方正书宋_GBK" panose="02000000000000000000" charset="-122"/>
            </a:endParaRPr>
          </a:p>
        </p:txBody>
      </p:sp>
      <p:sp>
        <p:nvSpPr>
          <p:cNvPr id="22530" name="Text Box 4"/>
          <p:cNvSpPr txBox="true"/>
          <p:nvPr/>
        </p:nvSpPr>
        <p:spPr>
          <a:xfrm>
            <a:off x="1232535" y="2625090"/>
            <a:ext cx="9726930" cy="661035"/>
          </a:xfrm>
          <a:prstGeom prst="rect">
            <a:avLst/>
          </a:prstGeom>
          <a:noFill/>
          <a:ln w="9525">
            <a:noFill/>
          </a:ln>
        </p:spPr>
        <p:txBody>
          <a:bodyPr wrap="square" lIns="109725" tIns="54862" rIns="109725" bIns="54862" anchor="b" anchorCtr="false">
            <a:noAutofit/>
            <a:scene3d>
              <a:camera prst="orthographicFront"/>
              <a:lightRig rig="threePt" dir="t"/>
            </a:scene3d>
          </a:bodyPr>
          <a:lstStyle/>
          <a:p>
            <a:pPr lvl="0" algn="ctr">
              <a:lnSpc>
                <a:spcPct val="90000"/>
              </a:lnSpc>
              <a:buClrTx/>
              <a:buSzTx/>
              <a:buFontTx/>
            </a:pPr>
            <a:r>
              <a:rPr lang="zh-CN" altLang="en-US" sz="2400" b="1" dirty="0">
                <a:solidFill>
                  <a:schemeClr val="bg1"/>
                </a:solidFill>
                <a:effectLst>
                  <a:outerShdw blurRad="38100" dist="19050" dir="2700000" algn="tl" rotWithShape="0">
                    <a:schemeClr val="dk1">
                      <a:alpha val="40000"/>
                    </a:schemeClr>
                  </a:outerShdw>
                </a:effectLst>
                <a:sym typeface="+mn-ea"/>
              </a:rPr>
              <a:t> </a:t>
            </a:r>
            <a:r>
              <a:rPr lang="zh-CN" altLang="en-US" sz="3200" b="1" dirty="0">
                <a:solidFill>
                  <a:schemeClr val="bg1"/>
                </a:solidFill>
                <a:effectLst>
                  <a:outerShdw blurRad="38100" dist="19050" dir="2700000" algn="tl" rotWithShape="0">
                    <a:schemeClr val="dk1">
                      <a:alpha val="40000"/>
                    </a:schemeClr>
                  </a:outerShdw>
                </a:effectLst>
                <a:latin typeface="方正楷体_GBK" panose="02000000000000000000" charset="-122"/>
                <a:ea typeface="方正楷体_GBK" panose="02000000000000000000" charset="-122"/>
                <a:cs typeface="方正楷体_GBK" panose="02000000000000000000" charset="-122"/>
                <a:sym typeface="+mn-ea"/>
              </a:rPr>
              <a:t>沈阳城乡建设局</a:t>
            </a:r>
            <a:endParaRPr lang="zh-CN" altLang="en-US" sz="3200" b="1" dirty="0">
              <a:solidFill>
                <a:schemeClr val="bg1"/>
              </a:solidFill>
              <a:effectLst>
                <a:outerShdw blurRad="38100" dist="19050" dir="2700000" algn="tl" rotWithShape="0">
                  <a:schemeClr val="dk1">
                    <a:alpha val="40000"/>
                  </a:schemeClr>
                </a:outerShdw>
              </a:effectLst>
              <a:latin typeface="方正楷体_GBK" panose="02000000000000000000" charset="-122"/>
              <a:ea typeface="方正楷体_GBK" panose="02000000000000000000" charset="-122"/>
              <a:cs typeface="方正楷体_GBK" panose="02000000000000000000" charset="-122"/>
              <a:sym typeface="+mn-ea"/>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true"/>
          </p:cNvPicPr>
          <p:nvPr/>
        </p:nvPicPr>
        <p:blipFill>
          <a:blip r:embed="rId1"/>
          <a:stretch>
            <a:fillRect/>
          </a:stretch>
        </p:blipFill>
        <p:spPr>
          <a:xfrm>
            <a:off x="8232775" y="5682615"/>
            <a:ext cx="3938270" cy="1137920"/>
          </a:xfrm>
          <a:prstGeom prst="rect">
            <a:avLst/>
          </a:prstGeom>
        </p:spPr>
      </p:pic>
      <p:sp>
        <p:nvSpPr>
          <p:cNvPr id="5" name="文本框 4"/>
          <p:cNvSpPr txBox="true">
            <a:spLocks noChangeAspect="true"/>
          </p:cNvSpPr>
          <p:nvPr>
            <p:custDataLst>
              <p:tags r:id="rId2"/>
            </p:custDataLst>
          </p:nvPr>
        </p:nvSpPr>
        <p:spPr>
          <a:xfrm>
            <a:off x="6600825" y="1957070"/>
            <a:ext cx="5008880" cy="4186555"/>
          </a:xfrm>
          <a:prstGeom prst="rect">
            <a:avLst/>
          </a:prstGeom>
          <a:noFill/>
        </p:spPr>
        <p:txBody>
          <a:bodyPr wrap="square" rtlCol="0" anchor="t">
            <a:noAutofit/>
          </a:bodyPr>
          <a:p>
            <a:pPr algn="just">
              <a:lnSpc>
                <a:spcPct val="150000"/>
              </a:lnSpc>
            </a:pPr>
            <a:r>
              <a:rPr lang="en-US" altLang="zh-CN" sz="1600" b="1" dirty="0">
                <a:solidFill>
                  <a:srgbClr val="000000"/>
                </a:solidFill>
                <a:latin typeface="黑体" panose="02010609060101010101" charset="-122"/>
                <a:ea typeface="微软雅黑" panose="020B0503020204020204" charset="-122"/>
                <a:sym typeface="+mn-ea"/>
              </a:rPr>
              <a:t>       </a:t>
            </a:r>
            <a:r>
              <a:rPr sz="1600" dirty="0">
                <a:latin typeface="方正书宋_GBK" panose="02000000000000000000" charset="-122"/>
                <a:ea typeface="方正书宋_GBK" panose="02000000000000000000" charset="-122"/>
                <a:cs typeface="方正书宋_GBK" panose="02000000000000000000" charset="-122"/>
                <a:sym typeface="+mn-ea"/>
              </a:rPr>
              <a:t>2025年8月沈阳市城乡建设局、市自然资源局、市房产局联合印发了</a:t>
            </a:r>
            <a:r>
              <a:rPr sz="1600" b="1" dirty="0">
                <a:solidFill>
                  <a:srgbClr val="FF0000"/>
                </a:solidFill>
                <a:latin typeface="方正书宋_GBK" panose="02000000000000000000" charset="-122"/>
                <a:ea typeface="方正书宋_GBK" panose="02000000000000000000" charset="-122"/>
                <a:cs typeface="方正书宋_GBK" panose="02000000000000000000" charset="-122"/>
                <a:sym typeface="+mn-ea"/>
              </a:rPr>
              <a:t>《沈阳市高品质住宅开发建设实施方案（2025-2027）》（沈建发〔2025〕20号）</a:t>
            </a:r>
            <a:r>
              <a:rPr sz="1600" dirty="0">
                <a:latin typeface="方正书宋_GBK" panose="02000000000000000000" charset="-122"/>
                <a:ea typeface="方正书宋_GBK" panose="02000000000000000000" charset="-122"/>
                <a:cs typeface="方正书宋_GBK" panose="02000000000000000000" charset="-122"/>
                <a:sym typeface="+mn-ea"/>
              </a:rPr>
              <a:t>，2025年12月住房和城乡建设部印发</a:t>
            </a:r>
            <a:r>
              <a:rPr sz="1600" b="1" dirty="0">
                <a:solidFill>
                  <a:srgbClr val="FF0000"/>
                </a:solidFill>
                <a:latin typeface="方正书宋_GBK" panose="02000000000000000000" charset="-122"/>
                <a:ea typeface="方正书宋_GBK" panose="02000000000000000000" charset="-122"/>
                <a:cs typeface="方正书宋_GBK" panose="02000000000000000000" charset="-122"/>
                <a:sym typeface="+mn-ea"/>
              </a:rPr>
              <a:t>《关于提升住房品质的意见》（建标〔2025〕66号）</a:t>
            </a:r>
            <a:r>
              <a:rPr sz="1600" dirty="0">
                <a:latin typeface="方正书宋_GBK" panose="02000000000000000000" charset="-122"/>
                <a:ea typeface="方正书宋_GBK" panose="02000000000000000000" charset="-122"/>
                <a:cs typeface="方正书宋_GBK" panose="02000000000000000000" charset="-122"/>
                <a:sym typeface="+mn-ea"/>
              </a:rPr>
              <a:t>，为贯彻落实上述文件中的要求，指导我市高品质住宅评价，促进我市住宅项目建设高质量发展，市城乡建设局组织有关单位深入调查研究，认真总结实践经验并吸收先进做法，结合厦门市实际情况，在广泛征求意见的基础上，编制了《《沈阳市高品质住宅评价导则（试行）》（以下简称《评价导则》）。</a:t>
            </a:r>
            <a:endParaRPr sz="1600" dirty="0">
              <a:latin typeface="方正书宋_GBK" panose="02000000000000000000" charset="-122"/>
              <a:ea typeface="方正书宋_GBK" panose="02000000000000000000" charset="-122"/>
              <a:cs typeface="方正书宋_GBK" panose="02000000000000000000" charset="-122"/>
              <a:sym typeface="+mn-ea"/>
            </a:endParaRPr>
          </a:p>
        </p:txBody>
      </p:sp>
      <p:sp>
        <p:nvSpPr>
          <p:cNvPr id="17" name="流程图: 过程 16"/>
          <p:cNvSpPr/>
          <p:nvPr/>
        </p:nvSpPr>
        <p:spPr>
          <a:xfrm>
            <a:off x="273685" y="1102360"/>
            <a:ext cx="11578590" cy="76835"/>
          </a:xfrm>
          <a:prstGeom prst="flowChartProcess">
            <a:avLst/>
          </a:prstGeom>
          <a:gradFill>
            <a:gsLst>
              <a:gs pos="0">
                <a:srgbClr val="FF0000"/>
              </a:gs>
              <a:gs pos="82000">
                <a:srgbClr val="00B0F0"/>
              </a:gs>
              <a:gs pos="57000">
                <a:srgbClr val="002060"/>
              </a:gs>
              <a:gs pos="30000">
                <a:srgbClr val="720000"/>
              </a:gs>
              <a:gs pos="100000">
                <a:schemeClr val="accent1">
                  <a:lumMod val="20000"/>
                  <a:lumOff val="80000"/>
                </a:schemeClr>
              </a:gs>
            </a:gsLst>
            <a:lin ang="0" scaled="fals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273455" y="184257"/>
            <a:ext cx="1764000" cy="324000"/>
          </a:xfrm>
          <a:prstGeom prst="rect">
            <a:avLst/>
          </a:prstGeom>
          <a:blipFill rotWithShape="true">
            <a:blip r:embed="rId3"/>
            <a:stretch>
              <a:fillRect/>
            </a:stretch>
          </a:blipFill>
        </p:spPr>
        <p:txBody>
          <a:bodyPr wrap="square">
            <a:spAutoFit/>
          </a:bodyPr>
          <a:p>
            <a:pPr marL="0" marR="0" lvl="0" indent="0" defTabSz="934085" eaLnBrk="1" fontAlgn="auto" latinLnBrk="0" hangingPunct="1">
              <a:lnSpc>
                <a:spcPct val="100000"/>
              </a:lnSpc>
              <a:spcBef>
                <a:spcPts val="0"/>
              </a:spcBef>
              <a:spcAft>
                <a:spcPts val="0"/>
              </a:spcAft>
              <a:buClrTx/>
              <a:buSzTx/>
              <a:buFontTx/>
              <a:buNone/>
              <a:defRPr/>
            </a:pPr>
            <a:r>
              <a:rPr kumimoji="0" lang="zh-CN" altLang="en-US" sz="5865" b="1" i="0" u="none" strike="noStrike" kern="0" cap="none" spc="0" normalizeH="0" baseline="0" noProof="0" dirty="0">
                <a:ln>
                  <a:noFill/>
                </a:ln>
                <a:solidFill>
                  <a:schemeClr val="tx1">
                    <a:lumMod val="65000"/>
                    <a:lumOff val="35000"/>
                  </a:schemeClr>
                </a:solidFill>
                <a:effectLst/>
                <a:uLnTx/>
                <a:uFillTx/>
                <a:cs typeface="+mn-ea"/>
                <a:sym typeface="+mn-lt"/>
              </a:rPr>
              <a:t> </a:t>
            </a:r>
            <a:endParaRPr kumimoji="0" lang="zh-CN" altLang="en-US" sz="5865" b="1"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2" name="文本框 11"/>
          <p:cNvSpPr txBox="true"/>
          <p:nvPr/>
        </p:nvSpPr>
        <p:spPr>
          <a:xfrm>
            <a:off x="387350" y="642620"/>
            <a:ext cx="2092960" cy="460375"/>
          </a:xfrm>
          <a:prstGeom prst="rect">
            <a:avLst/>
          </a:prstGeom>
          <a:noFill/>
        </p:spPr>
        <p:txBody>
          <a:bodyPr wrap="none" rtlCol="0" anchor="t">
            <a:spAutoFit/>
          </a:bodyPr>
          <a:p>
            <a:pPr algn="l">
              <a:buClrTx/>
              <a:buSzTx/>
              <a:buFontTx/>
            </a:pPr>
            <a:r>
              <a:rPr lang="zh-CN" altLang="en-US" sz="2400" dirty="0">
                <a:latin typeface="黑体" panose="02010609060101010101" charset="-122"/>
                <a:ea typeface="微软雅黑" panose="020B0503020204020204" charset="-122"/>
                <a:cs typeface="楷体_GB2312" panose="02010600030101010101" charset="-122"/>
                <a:sym typeface="+mn-ea"/>
              </a:rPr>
              <a:t>一、</a:t>
            </a:r>
            <a:r>
              <a:rPr lang="zh-CN" altLang="en-US" sz="2400" b="1" spc="150" dirty="0">
                <a:solidFill>
                  <a:srgbClr val="000000">
                    <a:lumMod val="75000"/>
                    <a:lumOff val="25000"/>
                  </a:srgbClr>
                </a:solidFill>
                <a:latin typeface="黑体" panose="02010609060101010101" charset="-122"/>
                <a:ea typeface="黑体" panose="02010609060101010101" charset="-122"/>
                <a:sym typeface="+mn-ea"/>
              </a:rPr>
              <a:t>编制背景</a:t>
            </a:r>
            <a:endParaRPr lang="zh-CN" altLang="en-US" sz="2400" b="1" spc="150" dirty="0">
              <a:solidFill>
                <a:srgbClr val="000000">
                  <a:lumMod val="75000"/>
                  <a:lumOff val="25000"/>
                </a:srgbClr>
              </a:solidFill>
              <a:latin typeface="黑体" panose="02010609060101010101" charset="-122"/>
              <a:ea typeface="黑体" panose="02010609060101010101" charset="-122"/>
              <a:sym typeface="Arial" panose="02080604020202020204" pitchFamily="34" charset="0"/>
            </a:endParaRPr>
          </a:p>
        </p:txBody>
      </p:sp>
      <p:pic>
        <p:nvPicPr>
          <p:cNvPr id="6" name="图片 5"/>
          <p:cNvPicPr>
            <a:picLocks noChangeAspect="true"/>
          </p:cNvPicPr>
          <p:nvPr/>
        </p:nvPicPr>
        <p:blipFill>
          <a:blip r:embed="rId4"/>
          <a:stretch>
            <a:fillRect/>
          </a:stretch>
        </p:blipFill>
        <p:spPr>
          <a:xfrm>
            <a:off x="273685" y="1666240"/>
            <a:ext cx="6327140" cy="46932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true"/>
          </p:cNvPicPr>
          <p:nvPr/>
        </p:nvPicPr>
        <p:blipFill>
          <a:blip r:embed="rId1"/>
          <a:stretch>
            <a:fillRect/>
          </a:stretch>
        </p:blipFill>
        <p:spPr>
          <a:xfrm>
            <a:off x="8232775" y="5682615"/>
            <a:ext cx="3938270" cy="1137920"/>
          </a:xfrm>
          <a:prstGeom prst="rect">
            <a:avLst/>
          </a:prstGeom>
        </p:spPr>
      </p:pic>
      <p:sp>
        <p:nvSpPr>
          <p:cNvPr id="17" name="流程图: 过程 16"/>
          <p:cNvSpPr/>
          <p:nvPr/>
        </p:nvSpPr>
        <p:spPr>
          <a:xfrm>
            <a:off x="273685" y="1102360"/>
            <a:ext cx="11578590" cy="76835"/>
          </a:xfrm>
          <a:prstGeom prst="flowChartProcess">
            <a:avLst/>
          </a:prstGeom>
          <a:gradFill>
            <a:gsLst>
              <a:gs pos="0">
                <a:srgbClr val="FF0000"/>
              </a:gs>
              <a:gs pos="82000">
                <a:srgbClr val="00B0F0"/>
              </a:gs>
              <a:gs pos="57000">
                <a:srgbClr val="002060"/>
              </a:gs>
              <a:gs pos="30000">
                <a:srgbClr val="720000"/>
              </a:gs>
              <a:gs pos="100000">
                <a:schemeClr val="accent1">
                  <a:lumMod val="20000"/>
                  <a:lumOff val="80000"/>
                </a:schemeClr>
              </a:gs>
            </a:gsLst>
            <a:lin ang="0" scaled="fals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273455" y="184257"/>
            <a:ext cx="1764000" cy="324000"/>
          </a:xfrm>
          <a:prstGeom prst="rect">
            <a:avLst/>
          </a:prstGeom>
          <a:blipFill rotWithShape="true">
            <a:blip r:embed="rId2"/>
            <a:stretch>
              <a:fillRect/>
            </a:stretch>
          </a:blipFill>
        </p:spPr>
        <p:txBody>
          <a:bodyPr wrap="square">
            <a:spAutoFit/>
          </a:bodyPr>
          <a:p>
            <a:pPr marL="0" marR="0" lvl="0" indent="0" defTabSz="934085" eaLnBrk="1" fontAlgn="auto" latinLnBrk="0" hangingPunct="1">
              <a:lnSpc>
                <a:spcPct val="100000"/>
              </a:lnSpc>
              <a:spcBef>
                <a:spcPts val="0"/>
              </a:spcBef>
              <a:spcAft>
                <a:spcPts val="0"/>
              </a:spcAft>
              <a:buClrTx/>
              <a:buSzTx/>
              <a:buFontTx/>
              <a:buNone/>
              <a:defRPr/>
            </a:pPr>
            <a:r>
              <a:rPr kumimoji="0" lang="zh-CN" altLang="en-US" sz="5865" b="1" i="0" u="none" strike="noStrike" kern="0" cap="none" spc="0" normalizeH="0" baseline="0" noProof="0" dirty="0">
                <a:ln>
                  <a:noFill/>
                </a:ln>
                <a:solidFill>
                  <a:schemeClr val="tx1">
                    <a:lumMod val="65000"/>
                    <a:lumOff val="35000"/>
                  </a:schemeClr>
                </a:solidFill>
                <a:effectLst/>
                <a:uLnTx/>
                <a:uFillTx/>
                <a:cs typeface="+mn-ea"/>
                <a:sym typeface="+mn-lt"/>
              </a:rPr>
              <a:t> </a:t>
            </a:r>
            <a:endParaRPr kumimoji="0" lang="zh-CN" altLang="en-US" sz="5865" b="1"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2" name="文本框 11"/>
          <p:cNvSpPr txBox="true"/>
          <p:nvPr/>
        </p:nvSpPr>
        <p:spPr>
          <a:xfrm>
            <a:off x="387350" y="642620"/>
            <a:ext cx="4368800" cy="460375"/>
          </a:xfrm>
          <a:prstGeom prst="rect">
            <a:avLst/>
          </a:prstGeom>
          <a:noFill/>
        </p:spPr>
        <p:txBody>
          <a:bodyPr wrap="none" rtlCol="0" anchor="t">
            <a:spAutoFit/>
          </a:bodyPr>
          <a:p>
            <a:pPr algn="l">
              <a:buClrTx/>
              <a:buSzTx/>
              <a:buFontTx/>
            </a:pPr>
            <a:r>
              <a:rPr lang="zh-CN" altLang="en-US" sz="2400" dirty="0">
                <a:latin typeface="黑体" panose="02010609060101010101" charset="-122"/>
                <a:ea typeface="微软雅黑" panose="020B0503020204020204" charset="-122"/>
                <a:cs typeface="楷体_GB2312" panose="02010600030101010101" charset="-122"/>
                <a:sym typeface="+mn-ea"/>
              </a:rPr>
              <a:t>二、</a:t>
            </a:r>
            <a:r>
              <a:rPr lang="zh-CN" altLang="en-US" sz="2400" b="1" spc="150" dirty="0">
                <a:solidFill>
                  <a:srgbClr val="000000">
                    <a:lumMod val="75000"/>
                    <a:lumOff val="25000"/>
                  </a:srgbClr>
                </a:solidFill>
                <a:latin typeface="黑体" panose="02010609060101010101" charset="-122"/>
                <a:ea typeface="黑体" panose="02010609060101010101" charset="-122"/>
                <a:sym typeface="+mn-ea"/>
              </a:rPr>
              <a:t>《评价导则》中主要内容</a:t>
            </a:r>
            <a:endParaRPr lang="zh-CN" altLang="en-US" sz="2400" b="1" spc="150" dirty="0">
              <a:solidFill>
                <a:srgbClr val="000000">
                  <a:lumMod val="75000"/>
                  <a:lumOff val="25000"/>
                </a:srgbClr>
              </a:solidFill>
              <a:latin typeface="黑体" panose="02010609060101010101" charset="-122"/>
              <a:ea typeface="黑体" panose="02010609060101010101" charset="-122"/>
              <a:sym typeface="+mn-ea"/>
            </a:endParaRPr>
          </a:p>
        </p:txBody>
      </p:sp>
      <p:sp>
        <p:nvSpPr>
          <p:cNvPr id="5" name="文本框 4"/>
          <p:cNvSpPr txBox="true">
            <a:spLocks noChangeAspect="true"/>
          </p:cNvSpPr>
          <p:nvPr>
            <p:custDataLst>
              <p:tags r:id="rId3"/>
            </p:custDataLst>
          </p:nvPr>
        </p:nvSpPr>
        <p:spPr>
          <a:xfrm>
            <a:off x="895350" y="1810385"/>
            <a:ext cx="10679430" cy="3872230"/>
          </a:xfrm>
          <a:prstGeom prst="rect">
            <a:avLst/>
          </a:prstGeom>
          <a:noFill/>
        </p:spPr>
        <p:txBody>
          <a:bodyPr wrap="square" rtlCol="0" anchor="t">
            <a:noAutofit/>
          </a:bodyPr>
          <a:p>
            <a:pPr algn="just">
              <a:lnSpc>
                <a:spcPct val="170000"/>
              </a:lnSpc>
            </a:pPr>
            <a:r>
              <a:rPr lang="en-US" altLang="zh-CN" sz="1600" b="1" dirty="0">
                <a:solidFill>
                  <a:srgbClr val="000000"/>
                </a:solidFill>
                <a:latin typeface="黑体" panose="02010609060101010101" charset="-122"/>
                <a:ea typeface="微软雅黑" panose="020B0503020204020204" charset="-122"/>
                <a:sym typeface="+mn-ea"/>
              </a:rPr>
              <a:t>      </a:t>
            </a:r>
            <a:r>
              <a:rPr lang="en-US" altLang="zh-CN" sz="1600" b="1" dirty="0">
                <a:solidFill>
                  <a:srgbClr val="000000"/>
                </a:solidFill>
                <a:latin typeface="方正书宋_GBK" panose="02000000000000000000" charset="-122"/>
                <a:ea typeface="方正书宋_GBK" panose="02000000000000000000" charset="-122"/>
                <a:cs typeface="方正书宋_GBK" panose="02000000000000000000" charset="-122"/>
                <a:sym typeface="+mn-ea"/>
              </a:rPr>
              <a:t> </a:t>
            </a:r>
            <a:r>
              <a:rPr sz="1600" b="1" dirty="0">
                <a:latin typeface="方正书宋_GBK" panose="02000000000000000000" charset="-122"/>
                <a:ea typeface="方正书宋_GBK" panose="02000000000000000000" charset="-122"/>
                <a:cs typeface="方正书宋_GBK" panose="02000000000000000000" charset="-122"/>
                <a:sym typeface="+mn-ea"/>
              </a:rPr>
              <a:t>《评价导则》共九章，包括：总则、术语、基本规定、安全耐久、宜居便利、健康舒适、绿色低碳、智慧科技、创新与提高等方面内容。</a:t>
            </a:r>
            <a:endParaRPr sz="1600" b="1" dirty="0">
              <a:latin typeface="方正书宋_GBK" panose="02000000000000000000" charset="-122"/>
              <a:ea typeface="方正书宋_GBK" panose="02000000000000000000" charset="-122"/>
              <a:cs typeface="方正书宋_GBK" panose="02000000000000000000" charset="-122"/>
              <a:sym typeface="+mn-ea"/>
            </a:endParaRPr>
          </a:p>
          <a:p>
            <a:pPr algn="just">
              <a:lnSpc>
                <a:spcPct val="170000"/>
              </a:lnSpc>
            </a:pPr>
            <a:r>
              <a:rPr lang="en-US" sz="1600" b="1" dirty="0">
                <a:latin typeface="黑体" panose="02010609060101010101" charset="-122"/>
                <a:ea typeface="微软雅黑" panose="020B0503020204020204" charset="-122"/>
                <a:sym typeface="+mn-ea"/>
              </a:rPr>
              <a:t>        </a:t>
            </a:r>
            <a:r>
              <a:rPr sz="1600" b="1" dirty="0">
                <a:latin typeface="黑体" panose="02010609060101010101" charset="-122"/>
                <a:ea typeface="微软雅黑" panose="020B0503020204020204" charset="-122"/>
                <a:sym typeface="+mn-ea"/>
              </a:rPr>
              <a:t>一是总则。</a:t>
            </a:r>
            <a:r>
              <a:rPr sz="1600" dirty="0">
                <a:latin typeface="方正仿宋_GBK" panose="02000000000000000000" charset="-122"/>
                <a:ea typeface="方正仿宋_GBK" panose="02000000000000000000" charset="-122"/>
                <a:sym typeface="+mn-ea"/>
              </a:rPr>
              <a:t>明确了《导则》的编制意义、适用范围等内容。</a:t>
            </a:r>
            <a:endParaRPr sz="1600" dirty="0">
              <a:latin typeface="方正书宋_GBK" panose="02000000000000000000" charset="-122"/>
              <a:ea typeface="方正书宋_GBK" panose="02000000000000000000" charset="-122"/>
              <a:sym typeface="+mn-ea"/>
            </a:endParaRPr>
          </a:p>
          <a:p>
            <a:pPr algn="just">
              <a:lnSpc>
                <a:spcPct val="170000"/>
              </a:lnSpc>
            </a:pPr>
            <a:r>
              <a:rPr lang="en-US" sz="1600" dirty="0">
                <a:latin typeface="黑体" panose="02010609060101010101" charset="-122"/>
                <a:ea typeface="微软雅黑" panose="020B0503020204020204" charset="-122"/>
                <a:sym typeface="+mn-ea"/>
              </a:rPr>
              <a:t>        </a:t>
            </a:r>
            <a:r>
              <a:rPr sz="1600" b="1" dirty="0">
                <a:latin typeface="黑体" panose="02010609060101010101" charset="-122"/>
                <a:ea typeface="微软雅黑" panose="020B0503020204020204" charset="-122"/>
                <a:sym typeface="+mn-ea"/>
              </a:rPr>
              <a:t>二是术语。</a:t>
            </a:r>
            <a:r>
              <a:rPr sz="1600" dirty="0">
                <a:latin typeface="方正仿宋_GBK" panose="02000000000000000000" charset="-122"/>
                <a:ea typeface="方正仿宋_GBK" panose="02000000000000000000" charset="-122"/>
                <a:sym typeface="+mn-ea"/>
              </a:rPr>
              <a:t>明确了高品质住宅、装配式内装修、智能建造、智慧设施等相关术语的含义。</a:t>
            </a:r>
            <a:endParaRPr sz="1600" dirty="0">
              <a:latin typeface="黑体" panose="02010609060101010101" charset="-122"/>
              <a:ea typeface="微软雅黑" panose="020B0503020204020204" charset="-122"/>
              <a:sym typeface="+mn-ea"/>
            </a:endParaRPr>
          </a:p>
          <a:p>
            <a:pPr algn="just">
              <a:lnSpc>
                <a:spcPct val="170000"/>
              </a:lnSpc>
            </a:pPr>
            <a:r>
              <a:rPr lang="en-US" sz="1600" dirty="0">
                <a:latin typeface="黑体" panose="02010609060101010101" charset="-122"/>
                <a:ea typeface="微软雅黑" panose="020B0503020204020204" charset="-122"/>
                <a:sym typeface="+mn-ea"/>
              </a:rPr>
              <a:t>        </a:t>
            </a:r>
            <a:r>
              <a:rPr sz="1600" b="1" dirty="0">
                <a:latin typeface="黑体" panose="02010609060101010101" charset="-122"/>
                <a:ea typeface="微软雅黑" panose="020B0503020204020204" charset="-122"/>
                <a:sym typeface="+mn-ea"/>
              </a:rPr>
              <a:t>三是基本规定。</a:t>
            </a:r>
            <a:r>
              <a:rPr sz="1600" dirty="0">
                <a:latin typeface="方正仿宋_GBK" panose="02000000000000000000" charset="-122"/>
                <a:ea typeface="方正仿宋_GBK" panose="02000000000000000000" charset="-122"/>
                <a:sym typeface="+mn-ea"/>
              </a:rPr>
              <a:t>明确高品质住宅的评价对象、评价过程、评价人员、等级划分等相关内容。</a:t>
            </a:r>
            <a:endParaRPr sz="1600" dirty="0">
              <a:latin typeface="方正仿宋_GBK" panose="02000000000000000000" charset="-122"/>
              <a:ea typeface="方正仿宋_GBK" panose="02000000000000000000" charset="-122"/>
              <a:sym typeface="+mn-ea"/>
            </a:endParaRPr>
          </a:p>
          <a:p>
            <a:pPr algn="just">
              <a:lnSpc>
                <a:spcPct val="170000"/>
              </a:lnSpc>
            </a:pPr>
            <a:r>
              <a:rPr lang="en-US" sz="1600" dirty="0">
                <a:latin typeface="黑体" panose="02010609060101010101" charset="-122"/>
                <a:ea typeface="微软雅黑" panose="020B0503020204020204" charset="-122"/>
                <a:sym typeface="+mn-ea"/>
              </a:rPr>
              <a:t>        </a:t>
            </a:r>
            <a:r>
              <a:rPr sz="1600" b="1" dirty="0">
                <a:latin typeface="黑体" panose="02010609060101010101" charset="-122"/>
                <a:ea typeface="微软雅黑" panose="020B0503020204020204" charset="-122"/>
                <a:sym typeface="+mn-ea"/>
              </a:rPr>
              <a:t>四是安全耐久。</a:t>
            </a:r>
            <a:r>
              <a:rPr sz="1600" dirty="0">
                <a:latin typeface="方正仿宋_GBK" panose="02000000000000000000" charset="-122"/>
                <a:ea typeface="方正仿宋_GBK" panose="02000000000000000000" charset="-122"/>
                <a:sym typeface="+mn-ea"/>
              </a:rPr>
              <a:t>从建筑本体安全耐久、使用和应急安全两个角度提出了高品质住在安全耐久方面的控制项要求。同时明确了在满足安全耐久方面控制项要求的基础上进行各项提升的得分。</a:t>
            </a:r>
            <a:endParaRPr sz="1600" dirty="0">
              <a:latin typeface="方正仿宋_GBK" panose="02000000000000000000" charset="-122"/>
              <a:ea typeface="方正仿宋_GBK" panose="02000000000000000000" charset="-122"/>
              <a:sym typeface="+mn-ea"/>
            </a:endParaRPr>
          </a:p>
          <a:p>
            <a:pPr algn="just">
              <a:lnSpc>
                <a:spcPct val="170000"/>
              </a:lnSpc>
            </a:pPr>
            <a:r>
              <a:rPr lang="en-US" altLang="zh-CN" sz="1600" dirty="0">
                <a:solidFill>
                  <a:srgbClr val="FF0000"/>
                </a:solidFill>
                <a:latin typeface="黑体" panose="02010609060101010101" charset="-122"/>
                <a:ea typeface="微软雅黑" panose="020B0503020204020204" charset="-122"/>
                <a:sym typeface="+mn-ea"/>
              </a:rPr>
              <a:t>       </a:t>
            </a:r>
            <a:r>
              <a:rPr sz="1600" b="1" dirty="0">
                <a:latin typeface="黑体" panose="02010609060101010101" charset="-122"/>
                <a:ea typeface="微软雅黑" panose="020B0503020204020204" charset="-122"/>
                <a:sym typeface="+mn-ea"/>
              </a:rPr>
              <a:t>五是宜居便利。</a:t>
            </a:r>
            <a:r>
              <a:rPr sz="1600" dirty="0">
                <a:latin typeface="方正仿宋_GBK" panose="02000000000000000000" charset="-122"/>
                <a:ea typeface="方正仿宋_GBK" panose="02000000000000000000" charset="-122"/>
                <a:sym typeface="+mn-ea"/>
              </a:rPr>
              <a:t>从环境依据、空间宜居、性能宜居、生活便利四个角度提出了高品质住在宜居便利方面的控制项要求。同时明确了在满足宜居便利方面控制项要求的基础上进行各项提升的得分。</a:t>
            </a:r>
            <a:endParaRPr sz="1600" dirty="0">
              <a:latin typeface="方正仿宋_GBK" panose="02000000000000000000" charset="-122"/>
              <a:ea typeface="方正仿宋_GBK" panose="02000000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true"/>
          </p:cNvPicPr>
          <p:nvPr/>
        </p:nvPicPr>
        <p:blipFill>
          <a:blip r:embed="rId1"/>
          <a:stretch>
            <a:fillRect/>
          </a:stretch>
        </p:blipFill>
        <p:spPr>
          <a:xfrm>
            <a:off x="8232775" y="5682615"/>
            <a:ext cx="3938270" cy="1137920"/>
          </a:xfrm>
          <a:prstGeom prst="rect">
            <a:avLst/>
          </a:prstGeom>
        </p:spPr>
      </p:pic>
      <p:sp>
        <p:nvSpPr>
          <p:cNvPr id="17" name="流程图: 过程 16"/>
          <p:cNvSpPr/>
          <p:nvPr/>
        </p:nvSpPr>
        <p:spPr>
          <a:xfrm>
            <a:off x="273685" y="1102360"/>
            <a:ext cx="11578590" cy="76835"/>
          </a:xfrm>
          <a:prstGeom prst="flowChartProcess">
            <a:avLst/>
          </a:prstGeom>
          <a:gradFill>
            <a:gsLst>
              <a:gs pos="0">
                <a:srgbClr val="FF0000"/>
              </a:gs>
              <a:gs pos="82000">
                <a:srgbClr val="00B0F0"/>
              </a:gs>
              <a:gs pos="57000">
                <a:srgbClr val="002060"/>
              </a:gs>
              <a:gs pos="30000">
                <a:srgbClr val="720000"/>
              </a:gs>
              <a:gs pos="100000">
                <a:schemeClr val="accent1">
                  <a:lumMod val="20000"/>
                  <a:lumOff val="80000"/>
                </a:schemeClr>
              </a:gs>
            </a:gsLst>
            <a:lin ang="0" scaled="false"/>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273455" y="184257"/>
            <a:ext cx="1764000" cy="324000"/>
          </a:xfrm>
          <a:prstGeom prst="rect">
            <a:avLst/>
          </a:prstGeom>
          <a:blipFill rotWithShape="true">
            <a:blip r:embed="rId2"/>
            <a:stretch>
              <a:fillRect/>
            </a:stretch>
          </a:blipFill>
        </p:spPr>
        <p:txBody>
          <a:bodyPr wrap="square">
            <a:spAutoFit/>
          </a:bodyPr>
          <a:p>
            <a:pPr marL="0" marR="0" lvl="0" indent="0" defTabSz="934085" eaLnBrk="1" fontAlgn="auto" latinLnBrk="0" hangingPunct="1">
              <a:lnSpc>
                <a:spcPct val="100000"/>
              </a:lnSpc>
              <a:spcBef>
                <a:spcPts val="0"/>
              </a:spcBef>
              <a:spcAft>
                <a:spcPts val="0"/>
              </a:spcAft>
              <a:buClrTx/>
              <a:buSzTx/>
              <a:buFontTx/>
              <a:buNone/>
              <a:defRPr/>
            </a:pPr>
            <a:r>
              <a:rPr kumimoji="0" lang="zh-CN" altLang="en-US" sz="5865" b="1" i="0" u="none" strike="noStrike" kern="0" cap="none" spc="0" normalizeH="0" baseline="0" noProof="0" dirty="0">
                <a:ln>
                  <a:noFill/>
                </a:ln>
                <a:solidFill>
                  <a:schemeClr val="tx1">
                    <a:lumMod val="65000"/>
                    <a:lumOff val="35000"/>
                  </a:schemeClr>
                </a:solidFill>
                <a:effectLst/>
                <a:uLnTx/>
                <a:uFillTx/>
                <a:cs typeface="+mn-ea"/>
                <a:sym typeface="+mn-lt"/>
              </a:rPr>
              <a:t> </a:t>
            </a:r>
            <a:endParaRPr kumimoji="0" lang="zh-CN" altLang="en-US" sz="5865" b="1"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2" name="文本框 11"/>
          <p:cNvSpPr txBox="true"/>
          <p:nvPr/>
        </p:nvSpPr>
        <p:spPr>
          <a:xfrm>
            <a:off x="387350" y="642620"/>
            <a:ext cx="4368800" cy="460375"/>
          </a:xfrm>
          <a:prstGeom prst="rect">
            <a:avLst/>
          </a:prstGeom>
          <a:noFill/>
        </p:spPr>
        <p:txBody>
          <a:bodyPr wrap="none" rtlCol="0" anchor="t">
            <a:spAutoFit/>
          </a:bodyPr>
          <a:p>
            <a:pPr algn="l">
              <a:buClrTx/>
              <a:buSzTx/>
              <a:buFontTx/>
            </a:pPr>
            <a:r>
              <a:rPr lang="zh-CN" altLang="en-US" sz="2400" dirty="0">
                <a:latin typeface="黑体" panose="02010609060101010101" charset="-122"/>
                <a:ea typeface="微软雅黑" panose="020B0503020204020204" charset="-122"/>
                <a:cs typeface="楷体_GB2312" panose="02010600030101010101" charset="-122"/>
                <a:sym typeface="+mn-ea"/>
              </a:rPr>
              <a:t>二、</a:t>
            </a:r>
            <a:r>
              <a:rPr lang="zh-CN" altLang="en-US" sz="2400" b="1" spc="150" dirty="0">
                <a:solidFill>
                  <a:srgbClr val="000000">
                    <a:lumMod val="75000"/>
                    <a:lumOff val="25000"/>
                  </a:srgbClr>
                </a:solidFill>
                <a:latin typeface="黑体" panose="02010609060101010101" charset="-122"/>
                <a:ea typeface="黑体" panose="02010609060101010101" charset="-122"/>
                <a:sym typeface="+mn-ea"/>
              </a:rPr>
              <a:t>《评价导则》中主要内容</a:t>
            </a:r>
            <a:endParaRPr lang="zh-CN" altLang="en-US" sz="2400" b="1" spc="150" dirty="0">
              <a:solidFill>
                <a:srgbClr val="000000">
                  <a:lumMod val="75000"/>
                  <a:lumOff val="25000"/>
                </a:srgbClr>
              </a:solidFill>
              <a:latin typeface="黑体" panose="02010609060101010101" charset="-122"/>
              <a:ea typeface="黑体" panose="02010609060101010101" charset="-122"/>
              <a:sym typeface="+mn-ea"/>
            </a:endParaRPr>
          </a:p>
        </p:txBody>
      </p:sp>
      <p:sp>
        <p:nvSpPr>
          <p:cNvPr id="5" name="文本框 4"/>
          <p:cNvSpPr txBox="true">
            <a:spLocks noChangeAspect="true"/>
          </p:cNvSpPr>
          <p:nvPr>
            <p:custDataLst>
              <p:tags r:id="rId3"/>
            </p:custDataLst>
          </p:nvPr>
        </p:nvSpPr>
        <p:spPr>
          <a:xfrm>
            <a:off x="895350" y="1810385"/>
            <a:ext cx="10679430" cy="4453890"/>
          </a:xfrm>
          <a:prstGeom prst="rect">
            <a:avLst/>
          </a:prstGeom>
          <a:noFill/>
        </p:spPr>
        <p:txBody>
          <a:bodyPr wrap="square" rtlCol="0" anchor="t">
            <a:noAutofit/>
          </a:bodyPr>
          <a:p>
            <a:pPr algn="just">
              <a:lnSpc>
                <a:spcPct val="170000"/>
              </a:lnSpc>
            </a:pPr>
            <a:r>
              <a:rPr lang="en-US" altLang="zh-CN" sz="1600" b="1" dirty="0">
                <a:solidFill>
                  <a:srgbClr val="000000"/>
                </a:solidFill>
                <a:latin typeface="黑体" panose="02010609060101010101" charset="-122"/>
                <a:ea typeface="微软雅黑" panose="020B0503020204020204" charset="-122"/>
                <a:sym typeface="+mn-ea"/>
              </a:rPr>
              <a:t>     </a:t>
            </a:r>
            <a:r>
              <a:rPr lang="en-US" altLang="zh-CN" sz="1600" b="1" dirty="0">
                <a:solidFill>
                  <a:srgbClr val="FF0000"/>
                </a:solidFill>
                <a:latin typeface="黑体" panose="02010609060101010101" charset="-122"/>
                <a:ea typeface="微软雅黑" panose="020B0503020204020204" charset="-122"/>
                <a:sym typeface="+mn-ea"/>
              </a:rPr>
              <a:t> </a:t>
            </a:r>
            <a:endParaRPr sz="1600" dirty="0">
              <a:solidFill>
                <a:schemeClr val="tx1"/>
              </a:solidFill>
              <a:latin typeface="方正仿宋_GBK" panose="02000000000000000000" charset="-122"/>
              <a:ea typeface="方正仿宋_GBK" panose="02000000000000000000" charset="-122"/>
              <a:sym typeface="+mn-ea"/>
            </a:endParaRPr>
          </a:p>
          <a:p>
            <a:pPr algn="just">
              <a:lnSpc>
                <a:spcPct val="170000"/>
              </a:lnSpc>
            </a:pPr>
            <a:r>
              <a:rPr lang="en-US" sz="1600" dirty="0">
                <a:solidFill>
                  <a:schemeClr val="tx1"/>
                </a:solidFill>
                <a:latin typeface="黑体" panose="02010609060101010101" charset="-122"/>
                <a:ea typeface="微软雅黑" panose="020B0503020204020204" charset="-122"/>
                <a:sym typeface="+mn-ea"/>
              </a:rPr>
              <a:t>       </a:t>
            </a:r>
            <a:r>
              <a:rPr sz="1600" b="1" dirty="0">
                <a:solidFill>
                  <a:schemeClr val="tx1"/>
                </a:solidFill>
                <a:latin typeface="黑体" panose="02010609060101010101" charset="-122"/>
                <a:ea typeface="微软雅黑" panose="020B0503020204020204" charset="-122"/>
                <a:sym typeface="+mn-ea"/>
              </a:rPr>
              <a:t>六是健康舒适。</a:t>
            </a:r>
            <a:r>
              <a:rPr sz="1600" dirty="0">
                <a:solidFill>
                  <a:schemeClr val="tx1"/>
                </a:solidFill>
                <a:latin typeface="方正仿宋_GBK" panose="02000000000000000000" charset="-122"/>
                <a:ea typeface="方正仿宋_GBK" panose="02000000000000000000" charset="-122"/>
                <a:sym typeface="+mn-ea"/>
              </a:rPr>
              <a:t>从生态健康、室内空气环境、室内声环境、水质健康、光照、卫生防疫六个角度提出了高品质住在健康舒适方面的控制项要求。同时明确了在满足健康舒适方面控制项要求的基础上进行各项提升的得分。</a:t>
            </a:r>
            <a:endParaRPr sz="1600" dirty="0">
              <a:solidFill>
                <a:schemeClr val="tx1"/>
              </a:solidFill>
              <a:latin typeface="方正仿宋_GBK" panose="02000000000000000000" charset="-122"/>
              <a:ea typeface="方正仿宋_GBK" panose="02000000000000000000" charset="-122"/>
              <a:sym typeface="+mn-ea"/>
            </a:endParaRPr>
          </a:p>
          <a:p>
            <a:pPr algn="just">
              <a:lnSpc>
                <a:spcPct val="170000"/>
              </a:lnSpc>
            </a:pPr>
            <a:r>
              <a:rPr lang="en-US" sz="1600" dirty="0">
                <a:solidFill>
                  <a:schemeClr val="tx1"/>
                </a:solidFill>
                <a:latin typeface="黑体" panose="02010609060101010101" charset="-122"/>
                <a:ea typeface="微软雅黑" panose="020B0503020204020204" charset="-122"/>
                <a:sym typeface="+mn-ea"/>
              </a:rPr>
              <a:t>     </a:t>
            </a:r>
            <a:r>
              <a:rPr lang="en-US" sz="1600" b="1" dirty="0">
                <a:solidFill>
                  <a:schemeClr val="tx1"/>
                </a:solidFill>
                <a:latin typeface="黑体" panose="02010609060101010101" charset="-122"/>
                <a:ea typeface="微软雅黑" panose="020B0503020204020204" charset="-122"/>
                <a:sym typeface="+mn-ea"/>
              </a:rPr>
              <a:t> </a:t>
            </a:r>
            <a:r>
              <a:rPr sz="1600" b="1" dirty="0">
                <a:solidFill>
                  <a:schemeClr val="tx1"/>
                </a:solidFill>
                <a:latin typeface="黑体" panose="02010609060101010101" charset="-122"/>
                <a:ea typeface="微软雅黑" panose="020B0503020204020204" charset="-122"/>
                <a:sym typeface="+mn-ea"/>
              </a:rPr>
              <a:t>七是绿色低碳。</a:t>
            </a:r>
            <a:r>
              <a:rPr sz="1600" dirty="0">
                <a:solidFill>
                  <a:schemeClr val="tx1"/>
                </a:solidFill>
                <a:latin typeface="方正仿宋_GBK" panose="02000000000000000000" charset="-122"/>
                <a:ea typeface="方正仿宋_GBK" panose="02000000000000000000" charset="-122"/>
                <a:sym typeface="+mn-ea"/>
              </a:rPr>
              <a:t>从绿色建造方式、节能与资源利用、垃圾分类与回收、空间复合利用四个角度提出了高品质住在绿色低碳方面的控制项要求。同时明确了在满足绿色低碳方面控制项要求的基础上进行提升的各项得分。</a:t>
            </a:r>
            <a:endParaRPr sz="1600" dirty="0">
              <a:solidFill>
                <a:schemeClr val="tx1"/>
              </a:solidFill>
              <a:latin typeface="方正仿宋_GBK" panose="02000000000000000000" charset="-122"/>
              <a:ea typeface="方正仿宋_GBK" panose="02000000000000000000" charset="-122"/>
              <a:sym typeface="+mn-ea"/>
            </a:endParaRPr>
          </a:p>
          <a:p>
            <a:pPr algn="just">
              <a:lnSpc>
                <a:spcPct val="170000"/>
              </a:lnSpc>
            </a:pPr>
            <a:r>
              <a:rPr lang="en-US" sz="1600" dirty="0">
                <a:solidFill>
                  <a:schemeClr val="tx1"/>
                </a:solidFill>
                <a:latin typeface="黑体" panose="02010609060101010101" charset="-122"/>
                <a:ea typeface="微软雅黑" panose="020B0503020204020204" charset="-122"/>
                <a:sym typeface="+mn-ea"/>
              </a:rPr>
              <a:t>      </a:t>
            </a:r>
            <a:r>
              <a:rPr lang="en-US" sz="1600" b="1" dirty="0">
                <a:solidFill>
                  <a:schemeClr val="tx1"/>
                </a:solidFill>
                <a:latin typeface="黑体" panose="02010609060101010101" charset="-122"/>
                <a:ea typeface="微软雅黑" panose="020B0503020204020204" charset="-122"/>
                <a:sym typeface="+mn-ea"/>
              </a:rPr>
              <a:t> </a:t>
            </a:r>
            <a:r>
              <a:rPr sz="1600" b="1" dirty="0">
                <a:solidFill>
                  <a:schemeClr val="tx1"/>
                </a:solidFill>
                <a:latin typeface="黑体" panose="02010609060101010101" charset="-122"/>
                <a:ea typeface="微软雅黑" panose="020B0503020204020204" charset="-122"/>
                <a:sym typeface="+mn-ea"/>
              </a:rPr>
              <a:t>八是智慧科技。</a:t>
            </a:r>
            <a:r>
              <a:rPr sz="1600" dirty="0">
                <a:solidFill>
                  <a:schemeClr val="tx1"/>
                </a:solidFill>
                <a:latin typeface="方正仿宋_GBK" panose="02000000000000000000" charset="-122"/>
                <a:ea typeface="方正仿宋_GBK" panose="02000000000000000000" charset="-122"/>
                <a:sym typeface="+mn-ea"/>
              </a:rPr>
              <a:t>从智慧设施、智慧安防、智慧服务三个角度提出了高品质住在智慧科技方面的控制项要求。同时明确了在智慧科技方面控制项要求的基础上进行提升的各项得分。</a:t>
            </a:r>
            <a:endParaRPr sz="1600" dirty="0">
              <a:solidFill>
                <a:schemeClr val="tx1"/>
              </a:solidFill>
              <a:latin typeface="方正仿宋_GBK" panose="02000000000000000000" charset="-122"/>
              <a:ea typeface="方正仿宋_GBK" panose="02000000000000000000" charset="-122"/>
              <a:sym typeface="+mn-ea"/>
            </a:endParaRPr>
          </a:p>
          <a:p>
            <a:pPr algn="just">
              <a:lnSpc>
                <a:spcPct val="170000"/>
              </a:lnSpc>
            </a:pPr>
            <a:r>
              <a:rPr lang="en-US" sz="1600" dirty="0">
                <a:solidFill>
                  <a:schemeClr val="tx1"/>
                </a:solidFill>
                <a:latin typeface="黑体" panose="02010609060101010101" charset="-122"/>
                <a:ea typeface="微软雅黑" panose="020B0503020204020204" charset="-122"/>
                <a:sym typeface="+mn-ea"/>
              </a:rPr>
              <a:t>     </a:t>
            </a:r>
            <a:r>
              <a:rPr lang="en-US" sz="1600" b="1" dirty="0">
                <a:solidFill>
                  <a:schemeClr val="tx1"/>
                </a:solidFill>
                <a:latin typeface="黑体" panose="02010609060101010101" charset="-122"/>
                <a:ea typeface="微软雅黑" panose="020B0503020204020204" charset="-122"/>
                <a:sym typeface="+mn-ea"/>
              </a:rPr>
              <a:t> </a:t>
            </a:r>
            <a:r>
              <a:rPr sz="1600" b="1" dirty="0">
                <a:solidFill>
                  <a:schemeClr val="tx1"/>
                </a:solidFill>
                <a:latin typeface="黑体" panose="02010609060101010101" charset="-122"/>
                <a:ea typeface="微软雅黑" panose="020B0503020204020204" charset="-122"/>
                <a:sym typeface="+mn-ea"/>
              </a:rPr>
              <a:t>九是创新与提高。</a:t>
            </a:r>
            <a:r>
              <a:rPr sz="1600" dirty="0">
                <a:solidFill>
                  <a:schemeClr val="tx1"/>
                </a:solidFill>
                <a:latin typeface="方正仿宋_GBK" panose="02000000000000000000" charset="-122"/>
                <a:ea typeface="方正仿宋_GBK" panose="02000000000000000000" charset="-122"/>
                <a:sym typeface="+mn-ea"/>
              </a:rPr>
              <a:t>明确了高品质住宅从空间连通、超低能耗、可变户型、智慧健康社区、空中花园庭院、绿色施工、智能建造等十三个角度进行住宅品质提升的得分。</a:t>
            </a:r>
            <a:endParaRPr sz="1600" dirty="0">
              <a:solidFill>
                <a:schemeClr val="tx1"/>
              </a:solidFill>
              <a:latin typeface="方正仿宋_GBK" panose="02000000000000000000" charset="-122"/>
              <a:ea typeface="方正仿宋_GBK" panose="02000000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1077</Words>
  <Application>WPS 演示</Application>
  <PresentationFormat>宽屏</PresentationFormat>
  <Paragraphs>31</Paragraphs>
  <Slides>4</Slides>
  <Notes>3</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4</vt:i4>
      </vt:variant>
    </vt:vector>
  </HeadingPairs>
  <TitlesOfParts>
    <vt:vector size="25" baseType="lpstr">
      <vt:lpstr>Arial</vt:lpstr>
      <vt:lpstr>宋体</vt:lpstr>
      <vt:lpstr>Wingdings</vt:lpstr>
      <vt:lpstr>DejaVu Sans</vt:lpstr>
      <vt:lpstr>华文楷体</vt:lpstr>
      <vt:lpstr>方正楷体_GBK</vt:lpstr>
      <vt:lpstr>方正书宋_GBK</vt:lpstr>
      <vt:lpstr>黑体</vt:lpstr>
      <vt:lpstr>方正黑体_GBK</vt:lpstr>
      <vt:lpstr>微软雅黑</vt:lpstr>
      <vt:lpstr>楷体_GB2312</vt:lpstr>
      <vt:lpstr>方正仿宋_GBK</vt:lpstr>
      <vt:lpstr>等线</vt:lpstr>
      <vt:lpstr>文泉驿微米黑</vt:lpstr>
      <vt:lpstr>宋体</vt:lpstr>
      <vt:lpstr>Arial Unicode MS</vt:lpstr>
      <vt:lpstr>等线 Light</vt:lpstr>
      <vt:lpstr>Calibri</vt:lpstr>
      <vt:lpstr>黑体</vt:lpstr>
      <vt:lpstr>Times New Roman</vt:lpstr>
      <vt:lpstr>Office 主题​​</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cnzhouxu</dc:creator>
  <cp:lastModifiedBy>武</cp:lastModifiedBy>
  <cp:revision>745</cp:revision>
  <dcterms:created xsi:type="dcterms:W3CDTF">2026-04-07T04:28:20Z</dcterms:created>
  <dcterms:modified xsi:type="dcterms:W3CDTF">2026-04-07T04:28:20Z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2052-11.8.2.10386</vt:lpwstr>
  </property>
  <property fmtid="{D5CDD505-2E9C-101B-9397-08002B2CF9AE}" pid="3" name="ICV">
    <vt:lpwstr>8649289A76D549A19AF27CC8D62DB160</vt:lpwstr>
  </property>
</Properties>
</file>