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4" r:id="rId8"/>
    <p:sldId id="260" r:id="rId9"/>
    <p:sldId id="261" r:id="rId10"/>
    <p:sldId id="262" r:id="rId11"/>
    <p:sldId id="263" r:id="rId12"/>
    <p:sldId id="265" r:id="rId13"/>
    <p:sldId id="267" r:id="rId14"/>
  </p:sld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8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8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8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8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1167130"/>
            <a:ext cx="8001000" cy="2257425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5250"/>
              </a:lnSpc>
              <a:buNone/>
            </a:pPr>
            <a:r>
              <a:rPr lang="zh-CN" altLang="en-US" sz="3750" b="1" dirty="0">
                <a:solidFill>
                  <a:srgbClr val="BB0000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《沈阳市城乡建设局</a:t>
            </a:r>
            <a:r>
              <a:rPr lang="en-US" altLang="zh-CN" sz="3750" b="1" dirty="0">
                <a:solidFill>
                  <a:srgbClr val="BB0000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 </a:t>
            </a:r>
            <a:r>
              <a:rPr lang="zh-CN" altLang="en-US" sz="3750" b="1" dirty="0">
                <a:solidFill>
                  <a:srgbClr val="BB0000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沈阳市自然资源局</a:t>
            </a:r>
            <a:r>
              <a:rPr lang="en-US" altLang="zh-CN" sz="3750" b="1" dirty="0">
                <a:solidFill>
                  <a:srgbClr val="BB0000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 </a:t>
            </a:r>
            <a:r>
              <a:rPr lang="zh-CN" altLang="en-US" sz="3750" b="1" dirty="0">
                <a:solidFill>
                  <a:srgbClr val="BB0000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沈阳市城市管理综合行政执法局关于〈沈阳市地下管线入廊管理办法〉延期施行的通知》</a:t>
            </a:r>
            <a:endParaRPr lang="zh-CN" altLang="en-US" sz="3750" b="1" dirty="0">
              <a:solidFill>
                <a:srgbClr val="BB0000"/>
              </a:solidFill>
              <a:latin typeface="微软雅黑" pitchFamily="34" charset="0"/>
              <a:ea typeface="微软雅黑" pitchFamily="34" charset="-122"/>
              <a:cs typeface="微软雅黑" pitchFamily="34" charset="-120"/>
            </a:endParaRPr>
          </a:p>
          <a:p>
            <a:pPr marL="0" indent="0" algn="ctr">
              <a:lnSpc>
                <a:spcPts val="5250"/>
              </a:lnSpc>
              <a:buNone/>
            </a:pPr>
            <a:r>
              <a:rPr lang="en-US" sz="3750" b="1" dirty="0">
                <a:solidFill>
                  <a:srgbClr val="BB0000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政策解读</a:t>
            </a:r>
            <a:endParaRPr lang="en-US" sz="3750" b="1" dirty="0">
              <a:solidFill>
                <a:srgbClr val="BB0000"/>
              </a:solidFill>
              <a:latin typeface="微软雅黑" pitchFamily="34" charset="0"/>
              <a:ea typeface="微软雅黑" pitchFamily="34" charset="-122"/>
              <a:cs typeface="微软雅黑" pitchFamily="34" charset="-120"/>
            </a:endParaRPr>
          </a:p>
        </p:txBody>
      </p:sp>
      <p:sp>
        <p:nvSpPr>
          <p:cNvPr id="4" name="Text 1"/>
          <p:cNvSpPr/>
          <p:nvPr/>
        </p:nvSpPr>
        <p:spPr>
          <a:xfrm>
            <a:off x="571500" y="2576513"/>
            <a:ext cx="8001000" cy="4000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3150"/>
              </a:lnSpc>
              <a:buNone/>
            </a:pPr>
            <a:endParaRPr lang="en-US" sz="2250" dirty="0"/>
          </a:p>
        </p:txBody>
      </p:sp>
      <p:sp>
        <p:nvSpPr>
          <p:cNvPr id="6" name="Text 3"/>
          <p:cNvSpPr/>
          <p:nvPr/>
        </p:nvSpPr>
        <p:spPr>
          <a:xfrm>
            <a:off x="571500" y="3757613"/>
            <a:ext cx="8001000" cy="219075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725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322580" y="3954145"/>
            <a:ext cx="4351020" cy="321945"/>
          </a:xfrm>
          <a:prstGeom prst="rect">
            <a:avLst/>
          </a:prstGeom>
        </p:spPr>
        <p:txBody>
          <a:bodyPr wrap="square">
            <a:spAutoFit/>
          </a:bodyPr>
          <a:p>
            <a:pPr marL="0" indent="356235" algn="l" defTabSz="266700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600" b="1">
                <a:solidFill>
                  <a:srgbClr val="000000"/>
                </a:solidFill>
                <a:latin typeface="国标黑体" panose="02000500000000000000" charset="-122"/>
                <a:ea typeface="国标黑体" panose="02000500000000000000" charset="-122"/>
              </a:rPr>
              <a:t>四、解读重点内容</a:t>
            </a:r>
            <a:endParaRPr lang="zh-CN" altLang="en-US" sz="3600" b="1">
              <a:solidFill>
                <a:srgbClr val="000000"/>
              </a:solidFill>
              <a:latin typeface="国标黑体" panose="02000500000000000000" charset="-122"/>
              <a:ea typeface="国标黑体" panose="02000500000000000000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933950" y="1924050"/>
            <a:ext cx="3949700" cy="26797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sz="22500" b="1" dirty="0">
                <a:solidFill>
                  <a:srgbClr val="BB0000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  <a:sym typeface="+mn-ea"/>
              </a:rPr>
              <a:t>04</a:t>
            </a:r>
            <a:endParaRPr lang="zh-CN" altLang="en-US" sz="225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19075" y="212090"/>
            <a:ext cx="8371840" cy="243693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1000"/>
              <a:t>（一）核心管理原则</a:t>
            </a:r>
            <a:endParaRPr lang="zh-CN" altLang="en-US" sz="1000"/>
          </a:p>
          <a:p>
            <a:r>
              <a:rPr lang="zh-CN" altLang="en-US" sz="1000"/>
              <a:t>遵循科学规划、合理布局、因地制宜、应进则进、分类分区原则，明确管廊覆盖区域管线</a:t>
            </a:r>
            <a:r>
              <a:rPr lang="en-US" altLang="zh-CN" sz="1000"/>
              <a:t> “</a:t>
            </a:r>
            <a:r>
              <a:rPr lang="zh-CN" altLang="en-US" sz="1000"/>
              <a:t>强制入廊、严控违规</a:t>
            </a:r>
            <a:r>
              <a:rPr lang="en-US" altLang="zh-CN" sz="1000"/>
              <a:t>” </a:t>
            </a:r>
            <a:r>
              <a:rPr lang="zh-CN" altLang="en-US" sz="1000"/>
              <a:t>的管理导向。</a:t>
            </a:r>
            <a:endParaRPr lang="zh-CN" altLang="en-US" sz="1000"/>
          </a:p>
          <a:p>
            <a:r>
              <a:rPr lang="zh-CN" altLang="en-US" sz="1000"/>
              <a:t>（二）</a:t>
            </a:r>
            <a:r>
              <a:rPr lang="en-US" altLang="zh-CN" sz="1000"/>
              <a:t>“</a:t>
            </a:r>
            <a:r>
              <a:rPr lang="zh-CN" altLang="en-US" sz="1000"/>
              <a:t>严控区</a:t>
            </a:r>
            <a:r>
              <a:rPr lang="en-US" altLang="zh-CN" sz="1000"/>
              <a:t> + </a:t>
            </a:r>
            <a:r>
              <a:rPr lang="zh-CN" altLang="en-US" sz="1000"/>
              <a:t>控制区</a:t>
            </a:r>
            <a:r>
              <a:rPr lang="en-US" altLang="zh-CN" sz="1000"/>
              <a:t>” </a:t>
            </a:r>
            <a:r>
              <a:rPr lang="zh-CN" altLang="en-US" sz="1000"/>
              <a:t>双区管理（核心条款）</a:t>
            </a:r>
            <a:endParaRPr lang="zh-CN" altLang="en-US" sz="1000"/>
          </a:p>
          <a:p>
            <a:r>
              <a:rPr lang="en-US" altLang="zh-CN" sz="1000"/>
              <a:t>1.</a:t>
            </a:r>
            <a:r>
              <a:rPr lang="zh-CN" altLang="en-US" sz="1000"/>
              <a:t>入廊严控区：地下综合管廊项目所在道路及沿线绿地范围内，该区域内所有管线必须入廊，无例外情形。</a:t>
            </a:r>
            <a:endParaRPr lang="zh-CN" altLang="en-US" sz="1000"/>
          </a:p>
          <a:p>
            <a:r>
              <a:rPr lang="en-US" altLang="zh-CN" sz="1000"/>
              <a:t>2.</a:t>
            </a:r>
            <a:r>
              <a:rPr lang="zh-CN" altLang="en-US" sz="1000"/>
              <a:t>入廊控制区：严控区两侧</a:t>
            </a:r>
            <a:r>
              <a:rPr lang="en-US" altLang="zh-CN" sz="1000"/>
              <a:t> 500 </a:t>
            </a:r>
            <a:r>
              <a:rPr lang="zh-CN" altLang="en-US" sz="1000"/>
              <a:t>米范围内，区域内管线干线必须入廊；既有干线需搬迁、更新、扩容的，一律入廊。</a:t>
            </a:r>
            <a:endParaRPr lang="zh-CN" altLang="en-US" sz="1000"/>
          </a:p>
          <a:p>
            <a:r>
              <a:rPr lang="zh-CN" altLang="en-US" sz="1000"/>
              <a:t>（三）可申请不入廊的</a:t>
            </a:r>
            <a:r>
              <a:rPr lang="en-US" altLang="zh-CN" sz="1000"/>
              <a:t> 4 </a:t>
            </a:r>
            <a:r>
              <a:rPr lang="zh-CN" altLang="en-US" sz="1000"/>
              <a:t>类情形</a:t>
            </a:r>
            <a:endParaRPr lang="zh-CN" altLang="en-US" sz="1000"/>
          </a:p>
          <a:p>
            <a:r>
              <a:rPr lang="zh-CN" altLang="en-US" sz="1000"/>
              <a:t>符合以下条件之一，经专家论证或审批认定，可不在管廊内敷设：</a:t>
            </a:r>
            <a:endParaRPr lang="zh-CN" altLang="en-US" sz="1000"/>
          </a:p>
          <a:p>
            <a:r>
              <a:rPr lang="en-US" altLang="zh-CN" sz="1000"/>
              <a:t>1.</a:t>
            </a:r>
            <a:r>
              <a:rPr lang="zh-CN" altLang="en-US" sz="1000"/>
              <a:t>国家标准、规范明确无法入廊的管线；</a:t>
            </a:r>
            <a:endParaRPr lang="zh-CN" altLang="en-US" sz="1000"/>
          </a:p>
          <a:p>
            <a:r>
              <a:rPr lang="en-US" altLang="zh-CN" sz="1000"/>
              <a:t>2.</a:t>
            </a:r>
            <a:r>
              <a:rPr lang="zh-CN" altLang="en-US" sz="1000"/>
              <a:t>管廊与外部用户的连接配线、支线管线；</a:t>
            </a:r>
            <a:endParaRPr lang="zh-CN" altLang="en-US" sz="1000"/>
          </a:p>
          <a:p>
            <a:r>
              <a:rPr lang="en-US" altLang="zh-CN" sz="1000"/>
              <a:t>3.</a:t>
            </a:r>
            <a:r>
              <a:rPr lang="zh-CN" altLang="en-US" sz="1000"/>
              <a:t>管廊内管位无法满足管线敷设需求的；</a:t>
            </a:r>
            <a:endParaRPr lang="zh-CN" altLang="en-US" sz="1000"/>
          </a:p>
          <a:p>
            <a:r>
              <a:rPr lang="en-US" altLang="zh-CN" sz="1000"/>
              <a:t>4.</a:t>
            </a:r>
            <a:r>
              <a:rPr lang="zh-CN" altLang="en-US" sz="1000"/>
              <a:t>经市</a:t>
            </a:r>
            <a:r>
              <a:rPr lang="en-US" altLang="zh-CN" sz="1000"/>
              <a:t> / </a:t>
            </a:r>
            <a:r>
              <a:rPr lang="zh-CN" altLang="en-US" sz="1000"/>
              <a:t>区建设部门组织专家论证，确可不入廊的特殊情形。</a:t>
            </a:r>
            <a:endParaRPr lang="zh-CN" altLang="en-US" sz="1000"/>
          </a:p>
          <a:p>
            <a:r>
              <a:rPr lang="zh-CN" altLang="en-US" sz="1000"/>
              <a:t>（四）入廊争议解决机制</a:t>
            </a:r>
            <a:endParaRPr lang="zh-CN" altLang="en-US" sz="1000"/>
          </a:p>
          <a:p>
            <a:r>
              <a:rPr lang="zh-CN" altLang="en-US" sz="1000"/>
              <a:t>管线入廊存在争议时，由管廊建设</a:t>
            </a:r>
            <a:r>
              <a:rPr lang="en-US" altLang="zh-CN" sz="1000"/>
              <a:t> / </a:t>
            </a:r>
            <a:r>
              <a:rPr lang="zh-CN" altLang="en-US" sz="1000"/>
              <a:t>运营单位、管线权属单位联合申请：</a:t>
            </a:r>
            <a:endParaRPr lang="zh-CN" altLang="en-US" sz="1000"/>
          </a:p>
          <a:p>
            <a:r>
              <a:rPr lang="en-US" altLang="en-US" sz="1000"/>
              <a:t></a:t>
            </a:r>
            <a:r>
              <a:rPr lang="zh-CN" altLang="en-US" sz="1000"/>
              <a:t>跨行政区干线、支线管廊：向市综合管廊建设工作领导小组办公室申请，组织专家论证；</a:t>
            </a:r>
            <a:endParaRPr lang="zh-CN" altLang="en-US" sz="1000"/>
          </a:p>
          <a:p>
            <a:r>
              <a:rPr lang="en-US" altLang="en-US" sz="1000"/>
              <a:t></a:t>
            </a:r>
            <a:r>
              <a:rPr lang="zh-CN" altLang="en-US" sz="1000"/>
              <a:t>单个行政区支线管廊：向所在区建设行政管理部门申请，组织专家论证；论证结果作为审批参考，区级论证结果需报市级备案。</a:t>
            </a:r>
            <a:endParaRPr lang="zh-CN" altLang="en-US" sz="1000"/>
          </a:p>
          <a:p>
            <a:r>
              <a:rPr lang="zh-CN" altLang="en-US" sz="1000"/>
              <a:t>（五）多部门联合审批</a:t>
            </a:r>
            <a:r>
              <a:rPr lang="en-US" altLang="zh-CN" sz="1000"/>
              <a:t> “</a:t>
            </a:r>
            <a:r>
              <a:rPr lang="zh-CN" altLang="en-US" sz="1000"/>
              <a:t>硬约束</a:t>
            </a:r>
            <a:r>
              <a:rPr lang="en-US" altLang="zh-CN" sz="1000"/>
              <a:t>”</a:t>
            </a:r>
            <a:r>
              <a:rPr lang="zh-CN" altLang="en-US" sz="1000"/>
              <a:t>（关键监管条款）</a:t>
            </a:r>
            <a:endParaRPr lang="zh-CN" altLang="en-US" sz="1000"/>
          </a:p>
          <a:p>
            <a:r>
              <a:rPr lang="zh-CN" altLang="en-US" sz="1000"/>
              <a:t>严控区、控制区内管线工程，必须通过</a:t>
            </a:r>
            <a:r>
              <a:rPr lang="en-US" altLang="zh-CN" sz="1000"/>
              <a:t> “</a:t>
            </a:r>
            <a:r>
              <a:rPr lang="zh-CN" altLang="en-US" sz="1000"/>
              <a:t>多规合一</a:t>
            </a:r>
            <a:r>
              <a:rPr lang="en-US" altLang="zh-CN" sz="1000"/>
              <a:t>” </a:t>
            </a:r>
            <a:r>
              <a:rPr lang="zh-CN" altLang="en-US" sz="1000"/>
              <a:t>平台联合审批，未明确入廊意见的不得实施：</a:t>
            </a:r>
            <a:endParaRPr lang="zh-CN" altLang="en-US" sz="1000"/>
          </a:p>
          <a:p>
            <a:r>
              <a:rPr lang="en-US" altLang="zh-CN" sz="1000"/>
              <a:t>1.</a:t>
            </a:r>
            <a:r>
              <a:rPr lang="zh-CN" altLang="en-US" sz="1000"/>
              <a:t>自然资源部门：对应入廊管线在管廊外申请规划许可的，不予办理；</a:t>
            </a:r>
            <a:endParaRPr lang="zh-CN" altLang="en-US" sz="1000"/>
          </a:p>
          <a:p>
            <a:r>
              <a:rPr lang="en-US" altLang="zh-CN" sz="1000"/>
              <a:t>2.</a:t>
            </a:r>
            <a:r>
              <a:rPr lang="zh-CN" altLang="en-US" sz="1000"/>
              <a:t>城乡建设部门：对应入廊管线在管廊外申请施工许可的，不予办理；</a:t>
            </a:r>
            <a:endParaRPr lang="zh-CN" altLang="en-US" sz="1000"/>
          </a:p>
          <a:p>
            <a:r>
              <a:rPr lang="en-US" altLang="zh-CN" sz="1000"/>
              <a:t>3.</a:t>
            </a:r>
            <a:r>
              <a:rPr lang="zh-CN" altLang="en-US" sz="1000"/>
              <a:t>城管执法、公安交警部门：对应入廊管线在管廊外申请道路挖掘许可的，不予审批。</a:t>
            </a:r>
            <a:endParaRPr lang="zh-CN" altLang="en-US" sz="1000"/>
          </a:p>
          <a:p>
            <a:r>
              <a:rPr lang="zh-CN" altLang="en-US" sz="1000"/>
              <a:t>（六）各方主体责任</a:t>
            </a:r>
            <a:endParaRPr lang="zh-CN" altLang="en-US" sz="1000"/>
          </a:p>
          <a:p>
            <a:r>
              <a:rPr lang="en-US" altLang="zh-CN" sz="1000"/>
              <a:t>1.</a:t>
            </a:r>
            <a:r>
              <a:rPr lang="zh-CN" altLang="en-US" sz="1000"/>
              <a:t>管线权属单位：为入廊工程建设主体，负责同步施工、签订入廊协议、日常维护、应急处置、安全生产等，服从管廊运营统筹管理。</a:t>
            </a:r>
            <a:endParaRPr lang="zh-CN" altLang="en-US" sz="1000"/>
          </a:p>
          <a:p>
            <a:r>
              <a:rPr lang="en-US" altLang="zh-CN" sz="1000"/>
              <a:t>2.</a:t>
            </a:r>
            <a:r>
              <a:rPr lang="zh-CN" altLang="en-US" sz="1000"/>
              <a:t>管廊建设</a:t>
            </a:r>
            <a:r>
              <a:rPr lang="en-US" altLang="zh-CN" sz="1000"/>
              <a:t> / </a:t>
            </a:r>
            <a:r>
              <a:rPr lang="zh-CN" altLang="en-US" sz="1000"/>
              <a:t>运营单位：负责明确技术标准、统筹施工时序、日常运维监管、隐患排查、违规行为上报、应急联动等。</a:t>
            </a:r>
            <a:endParaRPr lang="zh-CN" altLang="en-US" sz="1000"/>
          </a:p>
          <a:p>
            <a:r>
              <a:rPr lang="en-US" altLang="zh-CN" sz="1000"/>
              <a:t>3.</a:t>
            </a:r>
            <a:r>
              <a:rPr lang="zh-CN" altLang="en-US" sz="1000"/>
              <a:t>监管部门：市城乡建设局统筹协调，各区政府属地负责，发改、财政、公安等部门各司其职，城管执法局依法查处违规敷设行为。</a:t>
            </a:r>
            <a:endParaRPr lang="zh-CN" altLang="en-US" sz="1000"/>
          </a:p>
          <a:p>
            <a:r>
              <a:rPr lang="zh-CN" altLang="en-US" sz="1000"/>
              <a:t>（七）违规处罚规定</a:t>
            </a:r>
            <a:endParaRPr lang="zh-CN" altLang="en-US" sz="1000"/>
          </a:p>
          <a:p>
            <a:r>
              <a:rPr lang="zh-CN" altLang="en-US" sz="1000"/>
              <a:t>对应入廊却在管廊外违规施工的，相关部门依法对建设、设计、施工、监理单位予以处罚，强化制度刚性。</a:t>
            </a:r>
            <a:endParaRPr lang="zh-CN" altLang="en-US" sz="1000"/>
          </a:p>
          <a:p>
            <a:r>
              <a:rPr lang="zh-CN" altLang="en-US" sz="1000"/>
              <a:t>（八）延期核心说明</a:t>
            </a:r>
            <a:endParaRPr lang="zh-CN" altLang="en-US" sz="1000"/>
          </a:p>
          <a:p>
            <a:r>
              <a:rPr lang="zh-CN" altLang="en-US" sz="1000"/>
              <a:t>本次仅对《办法》有效期予以延期，文件原文、条款内容、管理要求、责任分工均保持不变，继续按原规定执行。</a:t>
            </a:r>
            <a:endParaRPr lang="zh-CN" altLang="en-US" sz="1000"/>
          </a:p>
          <a:p>
            <a:endParaRPr lang="zh-CN" altLang="en-US"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52070" y="44450"/>
            <a:ext cx="9144000" cy="5143500"/>
          </a:xfrm>
          <a:prstGeom prst="rect">
            <a:avLst/>
          </a:prstGeom>
          <a:solidFill>
            <a:srgbClr val="FFFFFF"/>
          </a:solidFill>
        </p:spPr>
        <p:txBody>
          <a:bodyPr/>
          <a:p>
            <a:endParaRPr lang="zh-CN" alt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295275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71500" y="3433763"/>
            <a:ext cx="1857375" cy="6667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5250"/>
              </a:lnSpc>
              <a:buNone/>
            </a:pPr>
            <a:r>
              <a:rPr lang="en-US" sz="3750" b="1" dirty="0">
                <a:solidFill>
                  <a:srgbClr val="333333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content</a:t>
            </a:r>
            <a:endParaRPr lang="en-US" sz="3750" dirty="0"/>
          </a:p>
        </p:txBody>
      </p:sp>
      <p:sp>
        <p:nvSpPr>
          <p:cNvPr id="5" name="Text 2"/>
          <p:cNvSpPr/>
          <p:nvPr/>
        </p:nvSpPr>
        <p:spPr>
          <a:xfrm>
            <a:off x="571500" y="4176713"/>
            <a:ext cx="1809750" cy="4000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150"/>
              </a:lnSpc>
              <a:buNone/>
            </a:pPr>
            <a:r>
              <a:rPr lang="en-US" sz="2250" dirty="0">
                <a:solidFill>
                  <a:srgbClr val="666666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目录</a:t>
            </a:r>
            <a:endParaRPr lang="en-US" sz="2250" dirty="0"/>
          </a:p>
        </p:txBody>
      </p:sp>
      <p:sp>
        <p:nvSpPr>
          <p:cNvPr id="6" name="Text 3"/>
          <p:cNvSpPr/>
          <p:nvPr/>
        </p:nvSpPr>
        <p:spPr>
          <a:xfrm>
            <a:off x="3524250" y="1302544"/>
            <a:ext cx="352425" cy="333375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040"/>
              </a:lnSpc>
              <a:buNone/>
            </a:pPr>
            <a:r>
              <a:rPr lang="en-US" sz="1875" b="1" dirty="0">
                <a:solidFill>
                  <a:srgbClr val="BB0000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01</a:t>
            </a:r>
            <a:endParaRPr lang="en-US" sz="1875" dirty="0"/>
          </a:p>
        </p:txBody>
      </p:sp>
      <p:sp>
        <p:nvSpPr>
          <p:cNvPr id="7" name="Text 4"/>
          <p:cNvSpPr/>
          <p:nvPr/>
        </p:nvSpPr>
        <p:spPr>
          <a:xfrm>
            <a:off x="3990975" y="1373981"/>
            <a:ext cx="4581525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一、背景</a:t>
            </a:r>
            <a:r>
              <a:rPr lang="zh-CN" altLang="en-US" sz="1200" b="1" dirty="0">
                <a:solidFill>
                  <a:srgbClr val="333333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依据</a:t>
            </a:r>
            <a:endParaRPr lang="zh-CN" altLang="en-US" sz="1200" b="1" dirty="0">
              <a:solidFill>
                <a:srgbClr val="333333"/>
              </a:solidFill>
              <a:latin typeface="微软雅黑" pitchFamily="34" charset="0"/>
              <a:ea typeface="微软雅黑" pitchFamily="34" charset="-122"/>
              <a:cs typeface="微软雅黑" pitchFamily="34" charset="-120"/>
            </a:endParaRPr>
          </a:p>
        </p:txBody>
      </p:sp>
      <p:sp>
        <p:nvSpPr>
          <p:cNvPr id="8" name="Text 5"/>
          <p:cNvSpPr/>
          <p:nvPr/>
        </p:nvSpPr>
        <p:spPr>
          <a:xfrm>
            <a:off x="3990975" y="1621631"/>
            <a:ext cx="4581525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endParaRPr lang="en-US" sz="1050" dirty="0"/>
          </a:p>
        </p:txBody>
      </p:sp>
      <p:sp>
        <p:nvSpPr>
          <p:cNvPr id="9" name="Text 6"/>
          <p:cNvSpPr/>
          <p:nvPr/>
        </p:nvSpPr>
        <p:spPr>
          <a:xfrm>
            <a:off x="3524250" y="1931194"/>
            <a:ext cx="352425" cy="333375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040"/>
              </a:lnSpc>
              <a:buNone/>
            </a:pPr>
            <a:r>
              <a:rPr lang="en-US" sz="1875" b="1" dirty="0">
                <a:solidFill>
                  <a:srgbClr val="BB0000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02</a:t>
            </a:r>
            <a:endParaRPr lang="en-US" sz="1875" dirty="0"/>
          </a:p>
        </p:txBody>
      </p:sp>
      <p:sp>
        <p:nvSpPr>
          <p:cNvPr id="10" name="Text 7"/>
          <p:cNvSpPr/>
          <p:nvPr/>
        </p:nvSpPr>
        <p:spPr>
          <a:xfrm>
            <a:off x="3990975" y="2002631"/>
            <a:ext cx="4581525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二、</a:t>
            </a:r>
            <a:r>
              <a:rPr lang="zh-CN" altLang="en-US" sz="1200" b="1" dirty="0">
                <a:solidFill>
                  <a:srgbClr val="333333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工作目的</a:t>
            </a:r>
            <a:endParaRPr lang="zh-CN" altLang="en-US" sz="1200" b="1" dirty="0">
              <a:solidFill>
                <a:srgbClr val="333333"/>
              </a:solidFill>
              <a:latin typeface="微软雅黑" pitchFamily="34" charset="0"/>
              <a:ea typeface="微软雅黑" pitchFamily="34" charset="-122"/>
              <a:cs typeface="微软雅黑" pitchFamily="34" charset="-120"/>
            </a:endParaRPr>
          </a:p>
        </p:txBody>
      </p:sp>
      <p:sp>
        <p:nvSpPr>
          <p:cNvPr id="11" name="Text 8"/>
          <p:cNvSpPr/>
          <p:nvPr/>
        </p:nvSpPr>
        <p:spPr>
          <a:xfrm>
            <a:off x="3990975" y="2250281"/>
            <a:ext cx="4581525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endParaRPr lang="en-US" sz="1050" dirty="0"/>
          </a:p>
        </p:txBody>
      </p:sp>
      <p:sp>
        <p:nvSpPr>
          <p:cNvPr id="12" name="Text 9"/>
          <p:cNvSpPr/>
          <p:nvPr/>
        </p:nvSpPr>
        <p:spPr>
          <a:xfrm>
            <a:off x="3524250" y="2559844"/>
            <a:ext cx="352425" cy="333375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040"/>
              </a:lnSpc>
              <a:buNone/>
            </a:pPr>
            <a:r>
              <a:rPr lang="en-US" sz="1875" b="1" dirty="0">
                <a:solidFill>
                  <a:srgbClr val="BB0000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03</a:t>
            </a:r>
            <a:endParaRPr lang="en-US" sz="1875" dirty="0"/>
          </a:p>
        </p:txBody>
      </p:sp>
      <p:sp>
        <p:nvSpPr>
          <p:cNvPr id="13" name="Text 10"/>
          <p:cNvSpPr/>
          <p:nvPr/>
        </p:nvSpPr>
        <p:spPr>
          <a:xfrm>
            <a:off x="3876675" y="2631281"/>
            <a:ext cx="4581525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   三、适用范围</a:t>
            </a:r>
            <a:endParaRPr lang="en-US" sz="1200" b="1" dirty="0">
              <a:solidFill>
                <a:srgbClr val="333333"/>
              </a:solidFill>
              <a:latin typeface="微软雅黑" pitchFamily="34" charset="0"/>
              <a:ea typeface="微软雅黑" pitchFamily="34" charset="-122"/>
              <a:cs typeface="微软雅黑" pitchFamily="34" charset="-120"/>
            </a:endParaRPr>
          </a:p>
        </p:txBody>
      </p:sp>
      <p:sp>
        <p:nvSpPr>
          <p:cNvPr id="14" name="Text 11"/>
          <p:cNvSpPr/>
          <p:nvPr/>
        </p:nvSpPr>
        <p:spPr>
          <a:xfrm>
            <a:off x="3990975" y="2878931"/>
            <a:ext cx="4581525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endParaRPr lang="en-US" sz="1050" dirty="0"/>
          </a:p>
        </p:txBody>
      </p:sp>
      <p:sp>
        <p:nvSpPr>
          <p:cNvPr id="15" name="Text 12"/>
          <p:cNvSpPr/>
          <p:nvPr/>
        </p:nvSpPr>
        <p:spPr>
          <a:xfrm>
            <a:off x="3524250" y="3188494"/>
            <a:ext cx="352425" cy="333375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040"/>
              </a:lnSpc>
              <a:buNone/>
            </a:pPr>
            <a:r>
              <a:rPr lang="en-US" sz="1875" b="1" dirty="0">
                <a:solidFill>
                  <a:srgbClr val="BB0000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  <a:sym typeface="+mn-ea"/>
              </a:rPr>
              <a:t>04</a:t>
            </a:r>
            <a:endParaRPr lang="en-US" sz="1875" dirty="0"/>
          </a:p>
        </p:txBody>
      </p:sp>
      <p:sp>
        <p:nvSpPr>
          <p:cNvPr id="16" name="Text 13"/>
          <p:cNvSpPr/>
          <p:nvPr/>
        </p:nvSpPr>
        <p:spPr>
          <a:xfrm>
            <a:off x="3990975" y="3259931"/>
            <a:ext cx="4581525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zh-CN" altLang="en-US" sz="1200" b="1" dirty="0">
                <a:solidFill>
                  <a:srgbClr val="333333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四、解读重点内容</a:t>
            </a:r>
            <a:endParaRPr lang="en-US" sz="1200" b="1" dirty="0">
              <a:solidFill>
                <a:srgbClr val="333333"/>
              </a:solidFill>
              <a:latin typeface="微软雅黑" pitchFamily="34" charset="0"/>
              <a:ea typeface="微软雅黑" pitchFamily="34" charset="-122"/>
              <a:cs typeface="微软雅黑" pitchFamily="34" charset="-120"/>
            </a:endParaRPr>
          </a:p>
        </p:txBody>
      </p:sp>
      <p:sp>
        <p:nvSpPr>
          <p:cNvPr id="17" name="Text 14"/>
          <p:cNvSpPr/>
          <p:nvPr/>
        </p:nvSpPr>
        <p:spPr>
          <a:xfrm>
            <a:off x="3990975" y="3507581"/>
            <a:ext cx="4581525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3314700"/>
            <a:ext cx="4762500" cy="6667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5250"/>
              </a:lnSpc>
              <a:buNone/>
            </a:pPr>
            <a:r>
              <a:rPr lang="en-US" sz="3750" b="1" dirty="0">
                <a:solidFill>
                  <a:srgbClr val="333333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一、背景</a:t>
            </a:r>
            <a:r>
              <a:rPr lang="zh-CN" altLang="en-US" sz="3750" b="1" dirty="0">
                <a:solidFill>
                  <a:srgbClr val="333333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依据</a:t>
            </a:r>
            <a:endParaRPr lang="zh-CN" altLang="en-US" sz="3750" b="1" dirty="0">
              <a:solidFill>
                <a:srgbClr val="333333"/>
              </a:solidFill>
              <a:latin typeface="微软雅黑" pitchFamily="34" charset="0"/>
              <a:ea typeface="微软雅黑" pitchFamily="34" charset="-122"/>
              <a:cs typeface="微软雅黑" pitchFamily="34" charset="-120"/>
            </a:endParaRPr>
          </a:p>
        </p:txBody>
      </p:sp>
      <p:sp>
        <p:nvSpPr>
          <p:cNvPr id="4" name="Shape 1"/>
          <p:cNvSpPr/>
          <p:nvPr/>
        </p:nvSpPr>
        <p:spPr>
          <a:xfrm>
            <a:off x="571500" y="4157662"/>
            <a:ext cx="4762500" cy="14288"/>
          </a:xfrm>
          <a:prstGeom prst="rect">
            <a:avLst/>
          </a:prstGeom>
          <a:solidFill>
            <a:srgbClr val="333333">
              <a:alpha val="30000"/>
            </a:srgbClr>
          </a:solidFill>
        </p:spPr>
      </p:sp>
      <p:sp>
        <p:nvSpPr>
          <p:cNvPr id="5" name="Text 2"/>
          <p:cNvSpPr/>
          <p:nvPr/>
        </p:nvSpPr>
        <p:spPr>
          <a:xfrm>
            <a:off x="571500" y="4362450"/>
            <a:ext cx="47625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endParaRPr lang="en-US" sz="1050" dirty="0"/>
          </a:p>
        </p:txBody>
      </p:sp>
      <p:sp>
        <p:nvSpPr>
          <p:cNvPr id="6" name="Text 3"/>
          <p:cNvSpPr/>
          <p:nvPr/>
        </p:nvSpPr>
        <p:spPr>
          <a:xfrm>
            <a:off x="5419725" y="3009900"/>
            <a:ext cx="3729038" cy="28575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22500"/>
              </a:lnSpc>
              <a:buNone/>
            </a:pPr>
            <a:r>
              <a:rPr lang="en-US" sz="22500" b="1" dirty="0">
                <a:solidFill>
                  <a:srgbClr val="BB0000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01</a:t>
            </a:r>
            <a:endParaRPr lang="en-US" sz="2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2"/>
          <p:cNvSpPr/>
          <p:nvPr/>
        </p:nvSpPr>
        <p:spPr>
          <a:xfrm>
            <a:off x="571500" y="742950"/>
            <a:ext cx="80010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endParaRPr lang="en-US" sz="1200" dirty="0"/>
          </a:p>
        </p:txBody>
      </p:sp>
      <p:sp>
        <p:nvSpPr>
          <p:cNvPr id="8" name="Text 4"/>
          <p:cNvSpPr/>
          <p:nvPr/>
        </p:nvSpPr>
        <p:spPr>
          <a:xfrm>
            <a:off x="752475" y="3091180"/>
            <a:ext cx="2076450" cy="1054735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endParaRPr lang="en-US" sz="1050" dirty="0"/>
          </a:p>
        </p:txBody>
      </p:sp>
      <p:sp>
        <p:nvSpPr>
          <p:cNvPr id="10" name="Text 5"/>
          <p:cNvSpPr/>
          <p:nvPr/>
        </p:nvSpPr>
        <p:spPr>
          <a:xfrm>
            <a:off x="3533626" y="2800350"/>
            <a:ext cx="2076301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90"/>
              </a:lnSpc>
              <a:buNone/>
            </a:pPr>
            <a:endParaRPr lang="en-US" sz="1200" dirty="0"/>
          </a:p>
        </p:txBody>
      </p:sp>
      <p:sp>
        <p:nvSpPr>
          <p:cNvPr id="16" name="文本框 15"/>
          <p:cNvSpPr txBox="1"/>
          <p:nvPr/>
        </p:nvSpPr>
        <p:spPr>
          <a:xfrm>
            <a:off x="384175" y="361950"/>
            <a:ext cx="8188960" cy="108261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/>
              <a:t>（一）政策背景</a:t>
            </a:r>
            <a:endParaRPr lang="zh-CN" altLang="en-US"/>
          </a:p>
          <a:p>
            <a:r>
              <a:rPr lang="zh-CN" altLang="en-US"/>
              <a:t>地下综合管廊是保障城市运行的重要</a:t>
            </a:r>
            <a:r>
              <a:rPr lang="en-US" altLang="zh-CN"/>
              <a:t> “</a:t>
            </a:r>
            <a:r>
              <a:rPr lang="zh-CN" altLang="en-US"/>
              <a:t>生命线</a:t>
            </a:r>
            <a:r>
              <a:rPr lang="en-US" altLang="zh-CN"/>
              <a:t>” </a:t>
            </a:r>
            <a:r>
              <a:rPr lang="zh-CN" altLang="en-US"/>
              <a:t>基础设施，是解决</a:t>
            </a:r>
            <a:r>
              <a:rPr lang="en-US" altLang="zh-CN"/>
              <a:t> “</a:t>
            </a:r>
            <a:r>
              <a:rPr lang="zh-CN" altLang="en-US"/>
              <a:t>马路拉链</a:t>
            </a:r>
            <a:r>
              <a:rPr lang="en-US" altLang="zh-CN"/>
              <a:t>”</a:t>
            </a:r>
            <a:r>
              <a:rPr lang="zh-CN" altLang="en-US"/>
              <a:t>、架空线密布、地下管线安全隐患等问题的关键举措。沈阳市作为全国首批地下综合管廊建设试点城市，已建成多个管廊项目、总长超</a:t>
            </a:r>
            <a:r>
              <a:rPr lang="en-US" altLang="zh-CN"/>
              <a:t> 50 </a:t>
            </a:r>
            <a:r>
              <a:rPr lang="zh-CN" altLang="en-US"/>
              <a:t>公里，为规范地下管线入廊管理、提升管廊利用率，</a:t>
            </a:r>
            <a:r>
              <a:rPr lang="en-US" altLang="zh-CN"/>
              <a:t>2021 </a:t>
            </a:r>
            <a:r>
              <a:rPr lang="zh-CN" altLang="en-US"/>
              <a:t>年</a:t>
            </a:r>
            <a:r>
              <a:rPr lang="en-US" altLang="zh-CN"/>
              <a:t> 3 </a:t>
            </a:r>
            <a:r>
              <a:rPr lang="zh-CN" altLang="en-US"/>
              <a:t>月</a:t>
            </a:r>
            <a:r>
              <a:rPr lang="en-US" altLang="zh-CN"/>
              <a:t> 18 </a:t>
            </a:r>
            <a:r>
              <a:rPr lang="zh-CN" altLang="en-US"/>
              <a:t>日，市城乡建设局、自然资源局、城管执法局联合印发《沈阳市地下管线入廊管理办法》（沈建发〔</a:t>
            </a:r>
            <a:r>
              <a:rPr lang="en-US" altLang="zh-CN"/>
              <a:t>2021</a:t>
            </a:r>
            <a:r>
              <a:rPr lang="zh-CN" altLang="en-US"/>
              <a:t>〕</a:t>
            </a:r>
            <a:r>
              <a:rPr lang="en-US" altLang="zh-CN"/>
              <a:t>25 </a:t>
            </a:r>
            <a:r>
              <a:rPr lang="zh-CN" altLang="en-US"/>
              <a:t>号），有效期至</a:t>
            </a:r>
            <a:r>
              <a:rPr lang="en-US" altLang="zh-CN"/>
              <a:t> 2026 </a:t>
            </a:r>
            <a:r>
              <a:rPr lang="zh-CN" altLang="en-US"/>
              <a:t>年</a:t>
            </a:r>
            <a:r>
              <a:rPr lang="en-US" altLang="zh-CN"/>
              <a:t> 3 </a:t>
            </a:r>
            <a:r>
              <a:rPr lang="zh-CN" altLang="en-US"/>
              <a:t>月</a:t>
            </a:r>
            <a:r>
              <a:rPr lang="en-US" altLang="zh-CN"/>
              <a:t> 31 </a:t>
            </a:r>
            <a:r>
              <a:rPr lang="zh-CN" altLang="en-US"/>
              <a:t>日。</a:t>
            </a:r>
            <a:endParaRPr lang="zh-CN" altLang="en-US"/>
          </a:p>
          <a:p>
            <a:r>
              <a:rPr lang="zh-CN" altLang="en-US"/>
              <a:t>该《办法》实施</a:t>
            </a:r>
            <a:r>
              <a:rPr lang="en-US" altLang="zh-CN"/>
              <a:t> 5 </a:t>
            </a:r>
            <a:r>
              <a:rPr lang="zh-CN" altLang="en-US"/>
              <a:t>年来，在明确管线入廊范围、规范审批流程、压实各方责任、强化执法监管等方面发挥了重要作用，有效推动全市地下管线</a:t>
            </a:r>
            <a:r>
              <a:rPr lang="en-US" altLang="zh-CN"/>
              <a:t> “</a:t>
            </a:r>
            <a:r>
              <a:rPr lang="zh-CN" altLang="en-US"/>
              <a:t>应进则进、规范入廊</a:t>
            </a:r>
            <a:r>
              <a:rPr lang="en-US" altLang="zh-CN"/>
              <a:t>”</a:t>
            </a:r>
            <a:r>
              <a:rPr lang="zh-CN" altLang="en-US"/>
              <a:t>，保障了城市地下空间集约利用与基础设施安全运行。当前，沈阳市城市更新、老旧管网改造、新城建设等工作持续推进，地下管线入廊管理仍需稳定的制度支撑，原《办法》有效期届满，为避免政策断档、保障工作连续性，经评估研究，决定对其延期施行。</a:t>
            </a:r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294765" y="1144270"/>
            <a:ext cx="6896100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（二）政策依据</a:t>
            </a:r>
            <a:endParaRPr lang="zh-CN" altLang="en-US"/>
          </a:p>
          <a:p>
            <a:r>
              <a:rPr lang="en-US" altLang="zh-CN"/>
              <a:t>1.</a:t>
            </a:r>
            <a:r>
              <a:rPr lang="zh-CN" altLang="en-US"/>
              <a:t>国家层面：《国务院办公厅关于推进城市地下综合管廊建设的指导意见》（国办发〔</a:t>
            </a:r>
            <a:r>
              <a:rPr lang="en-US" altLang="zh-CN"/>
              <a:t>2015</a:t>
            </a:r>
            <a:r>
              <a:rPr lang="zh-CN" altLang="en-US"/>
              <a:t>〕</a:t>
            </a:r>
            <a:r>
              <a:rPr lang="en-US" altLang="zh-CN"/>
              <a:t>61 </a:t>
            </a:r>
            <a:r>
              <a:rPr lang="zh-CN" altLang="en-US"/>
              <a:t>号），明确要求建立健全地下管线入廊管理制度，推动各类管线有序入廊。</a:t>
            </a:r>
            <a:endParaRPr lang="zh-CN" altLang="en-US"/>
          </a:p>
          <a:p>
            <a:r>
              <a:rPr lang="en-US" altLang="zh-CN"/>
              <a:t>2.</a:t>
            </a:r>
            <a:r>
              <a:rPr lang="zh-CN" altLang="en-US"/>
              <a:t>省级层面：《辽宁省人民政府办公厅关于推进城市地下综合管廊建设的实施意见》（辽政办发〔</a:t>
            </a:r>
            <a:r>
              <a:rPr lang="en-US" altLang="zh-CN"/>
              <a:t>2015</a:t>
            </a:r>
            <a:r>
              <a:rPr lang="zh-CN" altLang="en-US"/>
              <a:t>〕</a:t>
            </a:r>
            <a:r>
              <a:rPr lang="en-US" altLang="zh-CN"/>
              <a:t>97 </a:t>
            </a:r>
            <a:r>
              <a:rPr lang="zh-CN" altLang="en-US"/>
              <a:t>号），对全省管线入廊管理、审批监管提出具体要求。</a:t>
            </a:r>
            <a:endParaRPr lang="zh-CN" altLang="en-US"/>
          </a:p>
          <a:p>
            <a:r>
              <a:rPr lang="en-US" altLang="zh-CN"/>
              <a:t>3.</a:t>
            </a:r>
            <a:r>
              <a:rPr lang="zh-CN" altLang="en-US"/>
              <a:t>市级层面：《沈阳市地下综合管廊管理暂行办法》（沈阳市人民政府第</a:t>
            </a:r>
            <a:r>
              <a:rPr lang="en-US" altLang="zh-CN"/>
              <a:t> 78 </a:t>
            </a:r>
            <a:r>
              <a:rPr lang="zh-CN" altLang="en-US"/>
              <a:t>号令）、《沈阳市行政规范性文件管理办法》，为《办法》制定及延期提供直接法规依据。</a:t>
            </a:r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3314700"/>
            <a:ext cx="4762500" cy="6667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5250"/>
              </a:lnSpc>
              <a:buNone/>
            </a:pPr>
            <a:r>
              <a:rPr lang="en-US" sz="3750" b="1" dirty="0">
                <a:solidFill>
                  <a:srgbClr val="333333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二、</a:t>
            </a:r>
            <a:r>
              <a:rPr lang="zh-CN" altLang="en-US" sz="3750" b="1" dirty="0">
                <a:solidFill>
                  <a:srgbClr val="333333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工作目的</a:t>
            </a:r>
            <a:endParaRPr lang="zh-CN" altLang="en-US" sz="3750" b="1" dirty="0">
              <a:solidFill>
                <a:srgbClr val="333333"/>
              </a:solidFill>
              <a:latin typeface="微软雅黑" pitchFamily="34" charset="0"/>
              <a:ea typeface="微软雅黑" pitchFamily="34" charset="-122"/>
              <a:cs typeface="微软雅黑" pitchFamily="34" charset="-120"/>
            </a:endParaRPr>
          </a:p>
        </p:txBody>
      </p:sp>
      <p:sp>
        <p:nvSpPr>
          <p:cNvPr id="4" name="Shape 1"/>
          <p:cNvSpPr/>
          <p:nvPr/>
        </p:nvSpPr>
        <p:spPr>
          <a:xfrm>
            <a:off x="571500" y="4157662"/>
            <a:ext cx="4762500" cy="14288"/>
          </a:xfrm>
          <a:prstGeom prst="rect">
            <a:avLst/>
          </a:prstGeom>
          <a:solidFill>
            <a:srgbClr val="333333">
              <a:alpha val="30000"/>
            </a:srgbClr>
          </a:solidFill>
        </p:spPr>
      </p:sp>
      <p:sp>
        <p:nvSpPr>
          <p:cNvPr id="5" name="Text 2"/>
          <p:cNvSpPr/>
          <p:nvPr/>
        </p:nvSpPr>
        <p:spPr>
          <a:xfrm>
            <a:off x="571500" y="4362450"/>
            <a:ext cx="47625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endParaRPr lang="en-US" sz="1050" dirty="0"/>
          </a:p>
        </p:txBody>
      </p:sp>
      <p:sp>
        <p:nvSpPr>
          <p:cNvPr id="6" name="Text 3"/>
          <p:cNvSpPr/>
          <p:nvPr/>
        </p:nvSpPr>
        <p:spPr>
          <a:xfrm>
            <a:off x="5419725" y="3009900"/>
            <a:ext cx="3729038" cy="28575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22500"/>
              </a:lnSpc>
              <a:buNone/>
            </a:pPr>
            <a:r>
              <a:rPr lang="en-US" sz="22500" b="1" dirty="0">
                <a:solidFill>
                  <a:srgbClr val="BB0000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02</a:t>
            </a:r>
            <a:endParaRPr lang="en-US" sz="2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17" name="Text 13"/>
          <p:cNvSpPr/>
          <p:nvPr/>
        </p:nvSpPr>
        <p:spPr>
          <a:xfrm>
            <a:off x="6429375" y="1905000"/>
            <a:ext cx="1628775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690"/>
              </a:lnSpc>
              <a:buNone/>
            </a:pPr>
            <a:endParaRPr lang="en-US" sz="1200" dirty="0"/>
          </a:p>
        </p:txBody>
      </p:sp>
      <p:sp>
        <p:nvSpPr>
          <p:cNvPr id="18" name="Text 14"/>
          <p:cNvSpPr/>
          <p:nvPr/>
        </p:nvSpPr>
        <p:spPr>
          <a:xfrm>
            <a:off x="6429375" y="2195513"/>
            <a:ext cx="1628775" cy="8763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650"/>
              </a:lnSpc>
              <a:buNone/>
            </a:pPr>
            <a:endParaRPr lang="en-US" sz="1050" dirty="0"/>
          </a:p>
        </p:txBody>
      </p:sp>
      <p:sp>
        <p:nvSpPr>
          <p:cNvPr id="20" name="Text 16"/>
          <p:cNvSpPr/>
          <p:nvPr/>
        </p:nvSpPr>
        <p:spPr>
          <a:xfrm>
            <a:off x="1314450" y="4005263"/>
            <a:ext cx="6515100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690"/>
              </a:lnSpc>
              <a:buNone/>
            </a:pPr>
            <a:endParaRPr lang="en-US" sz="1200" dirty="0"/>
          </a:p>
        </p:txBody>
      </p:sp>
      <p:sp>
        <p:nvSpPr>
          <p:cNvPr id="21" name="Text 17"/>
          <p:cNvSpPr/>
          <p:nvPr/>
        </p:nvSpPr>
        <p:spPr>
          <a:xfrm>
            <a:off x="1314450" y="4295775"/>
            <a:ext cx="6515100" cy="2476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650"/>
              </a:lnSpc>
              <a:buNone/>
            </a:pPr>
            <a:endParaRPr lang="en-US" sz="1050" dirty="0"/>
          </a:p>
        </p:txBody>
      </p:sp>
      <p:sp>
        <p:nvSpPr>
          <p:cNvPr id="6" name="文本框 5"/>
          <p:cNvSpPr txBox="1"/>
          <p:nvPr/>
        </p:nvSpPr>
        <p:spPr>
          <a:xfrm>
            <a:off x="541655" y="540385"/>
            <a:ext cx="8079740" cy="84074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/>
              <a:t>1.</a:t>
            </a:r>
            <a:r>
              <a:rPr lang="zh-CN" altLang="en-US"/>
              <a:t>保障政策连续性：通过延期，保持地下管线入廊管理规则稳定，避免因文件失效导致审批、监管、执法工作无据可依，确保全市管廊入廊工作平稳有序推进。</a:t>
            </a:r>
            <a:endParaRPr lang="zh-CN" altLang="en-US"/>
          </a:p>
          <a:p>
            <a:r>
              <a:rPr lang="en-US" altLang="zh-CN"/>
              <a:t>2.</a:t>
            </a:r>
            <a:r>
              <a:rPr lang="zh-CN" altLang="en-US"/>
              <a:t>巩固管理成效：延续《办法》确立的</a:t>
            </a:r>
            <a:r>
              <a:rPr lang="en-US" altLang="zh-CN"/>
              <a:t> “</a:t>
            </a:r>
            <a:r>
              <a:rPr lang="zh-CN" altLang="en-US"/>
              <a:t>严控区、控制区</a:t>
            </a:r>
            <a:r>
              <a:rPr lang="en-US" altLang="zh-CN"/>
              <a:t>” </a:t>
            </a:r>
            <a:r>
              <a:rPr lang="zh-CN" altLang="en-US"/>
              <a:t>管理、多部门联合审批、专家论证争议解决、违规处罚等核心机制，持续提升地下综合管廊入廊率，减少道路重复开挖。</a:t>
            </a:r>
            <a:endParaRPr lang="zh-CN" altLang="en-US"/>
          </a:p>
          <a:p>
            <a:r>
              <a:rPr lang="en-US" altLang="zh-CN"/>
              <a:t>3.</a:t>
            </a:r>
            <a:r>
              <a:rPr lang="zh-CN" altLang="en-US"/>
              <a:t>服务城市发展需求：适配沈阳市</a:t>
            </a:r>
            <a:r>
              <a:rPr lang="en-US" altLang="zh-CN"/>
              <a:t> “</a:t>
            </a:r>
            <a:r>
              <a:rPr lang="zh-CN" altLang="en-US"/>
              <a:t>十五五</a:t>
            </a:r>
            <a:r>
              <a:rPr lang="en-US" altLang="zh-CN"/>
              <a:t>” </a:t>
            </a:r>
            <a:r>
              <a:rPr lang="zh-CN" altLang="en-US"/>
              <a:t>时期城市更新、韧性城市建设、地下空间开发等重点工作，为新建、改建、扩建地下管线规范入廊提供制度保障，优化城市基础设施布局。</a:t>
            </a:r>
            <a:endParaRPr lang="zh-CN" altLang="en-US"/>
          </a:p>
          <a:p>
            <a:r>
              <a:rPr lang="en-US" altLang="zh-CN"/>
              <a:t>4.</a:t>
            </a:r>
            <a:r>
              <a:rPr lang="zh-CN" altLang="en-US"/>
              <a:t>强化部门协同监管：明确城乡建设、自然资源、城管执法等部门及管线权属、管廊运营单位职责，形成</a:t>
            </a:r>
            <a:r>
              <a:rPr lang="en-US" altLang="zh-CN"/>
              <a:t> “</a:t>
            </a:r>
            <a:r>
              <a:rPr lang="zh-CN" altLang="en-US"/>
              <a:t>规划</a:t>
            </a:r>
            <a:r>
              <a:rPr lang="en-US" altLang="zh-CN"/>
              <a:t> — </a:t>
            </a:r>
            <a:r>
              <a:rPr lang="zh-CN" altLang="en-US"/>
              <a:t>建设</a:t>
            </a:r>
            <a:r>
              <a:rPr lang="en-US" altLang="zh-CN"/>
              <a:t> — </a:t>
            </a:r>
            <a:r>
              <a:rPr lang="zh-CN" altLang="en-US"/>
              <a:t>运维</a:t>
            </a:r>
            <a:r>
              <a:rPr lang="en-US" altLang="zh-CN"/>
              <a:t> — </a:t>
            </a:r>
            <a:r>
              <a:rPr lang="zh-CN" altLang="en-US"/>
              <a:t>执法</a:t>
            </a:r>
            <a:r>
              <a:rPr lang="en-US" altLang="zh-CN"/>
              <a:t>” </a:t>
            </a:r>
            <a:r>
              <a:rPr lang="zh-CN" altLang="en-US"/>
              <a:t>全链条闭环管理，防范管线违规敷设、安全隐患等问题。</a:t>
            </a:r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3314700"/>
            <a:ext cx="4762500" cy="6667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5250"/>
              </a:lnSpc>
              <a:buNone/>
            </a:pPr>
            <a:r>
              <a:rPr lang="en-US" sz="3750" b="1" dirty="0">
                <a:solidFill>
                  <a:srgbClr val="333333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三、</a:t>
            </a:r>
            <a:r>
              <a:rPr lang="zh-CN" altLang="en-US" sz="3750" b="1" dirty="0">
                <a:solidFill>
                  <a:srgbClr val="333333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适用范围</a:t>
            </a:r>
            <a:endParaRPr lang="zh-CN" altLang="en-US" sz="3750" b="1" dirty="0">
              <a:solidFill>
                <a:srgbClr val="333333"/>
              </a:solidFill>
              <a:latin typeface="微软雅黑" pitchFamily="34" charset="0"/>
              <a:ea typeface="微软雅黑" pitchFamily="34" charset="-122"/>
              <a:cs typeface="微软雅黑" pitchFamily="34" charset="-120"/>
            </a:endParaRPr>
          </a:p>
        </p:txBody>
      </p:sp>
      <p:sp>
        <p:nvSpPr>
          <p:cNvPr id="4" name="Shape 1"/>
          <p:cNvSpPr/>
          <p:nvPr/>
        </p:nvSpPr>
        <p:spPr>
          <a:xfrm>
            <a:off x="571500" y="4157662"/>
            <a:ext cx="4762500" cy="14288"/>
          </a:xfrm>
          <a:prstGeom prst="rect">
            <a:avLst/>
          </a:prstGeom>
          <a:solidFill>
            <a:srgbClr val="333333">
              <a:alpha val="30000"/>
            </a:srgbClr>
          </a:solidFill>
        </p:spPr>
      </p:sp>
      <p:sp>
        <p:nvSpPr>
          <p:cNvPr id="5" name="Text 2"/>
          <p:cNvSpPr/>
          <p:nvPr/>
        </p:nvSpPr>
        <p:spPr>
          <a:xfrm>
            <a:off x="571500" y="4362450"/>
            <a:ext cx="47625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endParaRPr lang="en-US" sz="1050" dirty="0"/>
          </a:p>
        </p:txBody>
      </p:sp>
      <p:sp>
        <p:nvSpPr>
          <p:cNvPr id="6" name="Text 3"/>
          <p:cNvSpPr/>
          <p:nvPr/>
        </p:nvSpPr>
        <p:spPr>
          <a:xfrm>
            <a:off x="5419725" y="3009900"/>
            <a:ext cx="3729038" cy="28575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22500"/>
              </a:lnSpc>
              <a:buNone/>
            </a:pPr>
            <a:r>
              <a:rPr lang="en-US" sz="22500" b="1" dirty="0">
                <a:solidFill>
                  <a:srgbClr val="BB0000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03</a:t>
            </a:r>
            <a:endParaRPr lang="en-US" sz="2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46685" y="-148590"/>
            <a:ext cx="9576435" cy="164592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5" name="Text 2"/>
          <p:cNvSpPr/>
          <p:nvPr/>
        </p:nvSpPr>
        <p:spPr>
          <a:xfrm>
            <a:off x="571500" y="742950"/>
            <a:ext cx="80010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endParaRPr lang="en-US" sz="1200" dirty="0"/>
          </a:p>
        </p:txBody>
      </p:sp>
      <p:sp>
        <p:nvSpPr>
          <p:cNvPr id="7" name="Text 3"/>
          <p:cNvSpPr/>
          <p:nvPr/>
        </p:nvSpPr>
        <p:spPr>
          <a:xfrm>
            <a:off x="595313" y="3357563"/>
            <a:ext cx="2362200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r">
              <a:lnSpc>
                <a:spcPts val="1690"/>
              </a:lnSpc>
              <a:buNone/>
            </a:pPr>
            <a:endParaRPr lang="en-US" sz="1200" dirty="0"/>
          </a:p>
        </p:txBody>
      </p:sp>
      <p:sp>
        <p:nvSpPr>
          <p:cNvPr id="8" name="Text 4"/>
          <p:cNvSpPr/>
          <p:nvPr/>
        </p:nvSpPr>
        <p:spPr>
          <a:xfrm>
            <a:off x="595313" y="3648075"/>
            <a:ext cx="2362200" cy="2476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r">
              <a:lnSpc>
                <a:spcPts val="1650"/>
              </a:lnSpc>
              <a:buNone/>
            </a:pPr>
            <a:endParaRPr lang="en-US" sz="1050" dirty="0"/>
          </a:p>
        </p:txBody>
      </p:sp>
      <p:sp>
        <p:nvSpPr>
          <p:cNvPr id="9" name="Text 5"/>
          <p:cNvSpPr/>
          <p:nvPr/>
        </p:nvSpPr>
        <p:spPr>
          <a:xfrm>
            <a:off x="595313" y="2476500"/>
            <a:ext cx="2362200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r">
              <a:lnSpc>
                <a:spcPts val="1690"/>
              </a:lnSpc>
              <a:buNone/>
            </a:pP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6186488" y="2917031"/>
            <a:ext cx="2362200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90"/>
              </a:lnSpc>
              <a:buNone/>
            </a:pPr>
            <a:endParaRPr lang="en-US" sz="1200" dirty="0"/>
          </a:p>
        </p:txBody>
      </p:sp>
      <p:sp>
        <p:nvSpPr>
          <p:cNvPr id="12" name="Text 8"/>
          <p:cNvSpPr/>
          <p:nvPr/>
        </p:nvSpPr>
        <p:spPr>
          <a:xfrm>
            <a:off x="6186488" y="3207544"/>
            <a:ext cx="2362200" cy="2476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endParaRPr lang="en-US" sz="1050" dirty="0"/>
          </a:p>
        </p:txBody>
      </p:sp>
      <p:sp>
        <p:nvSpPr>
          <p:cNvPr id="6" name="文本框 5"/>
          <p:cNvSpPr txBox="1"/>
          <p:nvPr/>
        </p:nvSpPr>
        <p:spPr>
          <a:xfrm>
            <a:off x="2032000" y="1025843"/>
            <a:ext cx="5080000" cy="3091815"/>
          </a:xfrm>
          <a:prstGeom prst="rect">
            <a:avLst/>
          </a:prstGeom>
        </p:spPr>
        <p:txBody>
          <a:bodyPr>
            <a:spAutoFit/>
          </a:bodyPr>
          <a:p>
            <a:pPr marL="0" indent="356235" algn="l" defTabSz="266700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600" b="1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（一）地域范围</a:t>
            </a:r>
            <a:endParaRPr lang="zh-CN" altLang="en-US" sz="1600" b="1">
              <a:solidFill>
                <a:srgbClr val="000000"/>
              </a:solidFill>
              <a:latin typeface="国标仿宋" panose="02000500000000000000" charset="-122"/>
              <a:ea typeface="国标仿宋" panose="02000500000000000000" charset="-122"/>
            </a:endParaRPr>
          </a:p>
          <a:p>
            <a:pPr marL="0" indent="355600" algn="l" defTabSz="266700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600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沈阳市行政区域内。</a:t>
            </a:r>
            <a:endParaRPr lang="zh-CN" altLang="en-US" sz="1600">
              <a:solidFill>
                <a:srgbClr val="000000"/>
              </a:solidFill>
              <a:latin typeface="国标仿宋" panose="02000500000000000000" charset="-122"/>
              <a:ea typeface="国标仿宋" panose="02000500000000000000" charset="-122"/>
            </a:endParaRPr>
          </a:p>
          <a:p>
            <a:pPr marL="0" indent="356235" algn="l" defTabSz="266700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600" b="1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（二）管线范围</a:t>
            </a:r>
            <a:endParaRPr lang="zh-CN" altLang="en-US" sz="1600" b="1">
              <a:solidFill>
                <a:srgbClr val="000000"/>
              </a:solidFill>
              <a:latin typeface="国标仿宋" panose="02000500000000000000" charset="-122"/>
              <a:ea typeface="国标仿宋" panose="02000500000000000000" charset="-122"/>
            </a:endParaRPr>
          </a:p>
          <a:p>
            <a:pPr marL="0" indent="355600" algn="l" defTabSz="266700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600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城市范围内敷设于地下的</a:t>
            </a:r>
            <a:r>
              <a:rPr lang="zh-CN" altLang="en-US" sz="1600" b="1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供水、排水、燃气、热力、电力、通信、广播电视</a:t>
            </a:r>
            <a:r>
              <a:rPr lang="zh-CN" altLang="en-US" sz="1600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等市政公用管线，</a:t>
            </a:r>
            <a:r>
              <a:rPr lang="zh-CN" altLang="en-US" sz="1600" b="1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不含工业管线</a:t>
            </a:r>
            <a:r>
              <a:rPr lang="zh-CN" altLang="en-US" sz="1600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。</a:t>
            </a:r>
            <a:endParaRPr lang="zh-CN" altLang="en-US" sz="1600">
              <a:solidFill>
                <a:srgbClr val="000000"/>
              </a:solidFill>
              <a:latin typeface="国标仿宋" panose="02000500000000000000" charset="-122"/>
              <a:ea typeface="国标仿宋" panose="02000500000000000000" charset="-122"/>
            </a:endParaRPr>
          </a:p>
          <a:p>
            <a:pPr marL="0" indent="356235" algn="l" defTabSz="266700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600" b="1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（三）工作范围</a:t>
            </a:r>
            <a:endParaRPr lang="zh-CN" altLang="en-US" sz="1600" b="1">
              <a:solidFill>
                <a:srgbClr val="000000"/>
              </a:solidFill>
              <a:latin typeface="国标仿宋" panose="02000500000000000000" charset="-122"/>
              <a:ea typeface="国标仿宋" panose="02000500000000000000" charset="-122"/>
            </a:endParaRPr>
          </a:p>
          <a:p>
            <a:pPr marL="0" indent="355600" algn="l" defTabSz="266700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600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适用于地下管线入廊的</a:t>
            </a:r>
            <a:r>
              <a:rPr lang="zh-CN" altLang="en-US" sz="1600" b="1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规划、建设、审批、运维、监管</a:t>
            </a:r>
            <a:r>
              <a:rPr lang="zh-CN" altLang="en-US" sz="1600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全流程工作；法律、法规对地下管线另有规定的，从其规定。</a:t>
            </a:r>
            <a:endParaRPr lang="zh-CN" altLang="en-US" sz="1600">
              <a:solidFill>
                <a:srgbClr val="000000"/>
              </a:solidFill>
              <a:latin typeface="国标仿宋" panose="02000500000000000000" charset="-122"/>
              <a:ea typeface="国标仿宋" panose="02000500000000000000" charset="-122"/>
            </a:endParaRPr>
          </a:p>
          <a:p>
            <a:pPr marL="0" indent="356235" algn="l" defTabSz="266700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600" b="1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（四）期限范围</a:t>
            </a:r>
            <a:endParaRPr lang="zh-CN" altLang="en-US" sz="1600" b="1">
              <a:solidFill>
                <a:srgbClr val="000000"/>
              </a:solidFill>
              <a:latin typeface="国标仿宋" panose="02000500000000000000" charset="-122"/>
              <a:ea typeface="国标仿宋" panose="02000500000000000000" charset="-122"/>
            </a:endParaRPr>
          </a:p>
          <a:p>
            <a:pPr marL="0" indent="355600" algn="l" defTabSz="266700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600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原</a:t>
            </a:r>
            <a:r>
              <a:rPr lang="en-US" altLang="zh-CN" sz="1600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《</a:t>
            </a:r>
            <a:r>
              <a:rPr lang="zh-CN" altLang="en-US" sz="1600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办法</a:t>
            </a:r>
            <a:r>
              <a:rPr lang="en-US" altLang="zh-CN" sz="1600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》</a:t>
            </a:r>
            <a:r>
              <a:rPr lang="zh-CN" altLang="en-US" sz="1600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有效期至</a:t>
            </a:r>
            <a:r>
              <a:rPr lang="en-US" altLang="zh-CN" sz="1600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2026 </a:t>
            </a:r>
            <a:r>
              <a:rPr lang="zh-CN" altLang="en-US" sz="1600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年 </a:t>
            </a:r>
            <a:r>
              <a:rPr lang="en-US" altLang="zh-CN" sz="1600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3 </a:t>
            </a:r>
            <a:r>
              <a:rPr lang="zh-CN" altLang="en-US" sz="1600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月 </a:t>
            </a:r>
            <a:r>
              <a:rPr lang="en-US" altLang="zh-CN" sz="1600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31 </a:t>
            </a:r>
            <a:r>
              <a:rPr lang="zh-CN" altLang="en-US" sz="1600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日，延期后</a:t>
            </a:r>
            <a:r>
              <a:rPr lang="zh-CN" altLang="en-US" sz="1600" b="1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自</a:t>
            </a:r>
            <a:r>
              <a:rPr lang="en-US" altLang="zh-CN" sz="1600" b="1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2026 </a:t>
            </a:r>
            <a:r>
              <a:rPr lang="zh-CN" altLang="en-US" sz="1600" b="1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年 </a:t>
            </a:r>
            <a:r>
              <a:rPr lang="en-US" altLang="zh-CN" sz="1600" b="1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4 </a:t>
            </a:r>
            <a:r>
              <a:rPr lang="zh-CN" altLang="en-US" sz="1600" b="1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月 </a:t>
            </a:r>
            <a:r>
              <a:rPr lang="en-US" altLang="zh-CN" sz="1600" b="1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1 </a:t>
            </a:r>
            <a:r>
              <a:rPr lang="zh-CN" altLang="en-US" sz="1600" b="1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日起至 </a:t>
            </a:r>
            <a:r>
              <a:rPr lang="en-US" altLang="zh-CN" sz="1600" b="1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2028 </a:t>
            </a:r>
            <a:r>
              <a:rPr lang="zh-CN" altLang="en-US" sz="1600" b="1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年 </a:t>
            </a:r>
            <a:r>
              <a:rPr lang="en-US" altLang="zh-CN" sz="1600" b="1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3 </a:t>
            </a:r>
            <a:r>
              <a:rPr lang="zh-CN" altLang="en-US" sz="1600" b="1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月 </a:t>
            </a:r>
            <a:r>
              <a:rPr lang="en-US" altLang="zh-CN" sz="1600" b="1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31 </a:t>
            </a:r>
            <a:r>
              <a:rPr lang="zh-CN" altLang="en-US" sz="1600" b="1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日止</a:t>
            </a:r>
            <a:r>
              <a:rPr lang="zh-CN" altLang="en-US" sz="1600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，延期期限</a:t>
            </a:r>
            <a:r>
              <a:rPr lang="en-US" altLang="zh-CN" sz="1600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2 </a:t>
            </a:r>
            <a:r>
              <a:rPr lang="zh-CN" altLang="en-US" sz="1600">
                <a:solidFill>
                  <a:srgbClr val="000000"/>
                </a:solidFill>
                <a:latin typeface="国标仿宋" panose="02000500000000000000" charset="-122"/>
                <a:ea typeface="国标仿宋" panose="02000500000000000000" charset="-122"/>
              </a:rPr>
              <a:t>年。</a:t>
            </a:r>
            <a:endParaRPr lang="zh-CN" altLang="en-US" sz="1600">
              <a:solidFill>
                <a:srgbClr val="000000"/>
              </a:solidFill>
              <a:latin typeface="国标仿宋" panose="02000500000000000000" charset="-122"/>
              <a:ea typeface="国标仿宋" panose="02000500000000000000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2270</Words>
  <Application>WPS 演示</Application>
  <PresentationFormat>On-screen Show (16:9)</PresentationFormat>
  <Paragraphs>92</Paragraphs>
  <Slides>11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8" baseType="lpstr">
      <vt:lpstr>Arial</vt:lpstr>
      <vt:lpstr>宋体</vt:lpstr>
      <vt:lpstr>Wingdings</vt:lpstr>
      <vt:lpstr>DejaVu Sans</vt:lpstr>
      <vt:lpstr>微软雅黑</vt:lpstr>
      <vt:lpstr>方正黑体_GBK</vt:lpstr>
      <vt:lpstr>微软雅黑</vt:lpstr>
      <vt:lpstr>微软雅黑</vt:lpstr>
      <vt:lpstr>宋体</vt:lpstr>
      <vt:lpstr>Calibri</vt:lpstr>
      <vt:lpstr>Arial Unicode MS</vt:lpstr>
      <vt:lpstr>等线</vt:lpstr>
      <vt:lpstr>国标仿宋</vt:lpstr>
      <vt:lpstr>方正书宋_GBK</vt:lpstr>
      <vt:lpstr>国标宋体</vt:lpstr>
      <vt:lpstr>国标黑体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creator>PptxGenJS</dc:creator>
  <dc:subject>PptxGenJS Presentation</dc:subject>
  <cp:lastModifiedBy>user</cp:lastModifiedBy>
  <cp:revision>9</cp:revision>
  <dcterms:created xsi:type="dcterms:W3CDTF">2026-04-07T08:00:51Z</dcterms:created>
  <dcterms:modified xsi:type="dcterms:W3CDTF">2026-04-07T08:00:51Z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2052-12.1.2.24722</vt:lpwstr>
  </property>
  <property fmtid="{D5CDD505-2E9C-101B-9397-08002B2CF9AE}" pid="3" name="ICV">
    <vt:lpwstr>E74C8D4040A4BDF9B3B9D46909214DDE_43</vt:lpwstr>
  </property>
</Properties>
</file>