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sldIdLst>
    <p:sldId id="256" r:id="rId3"/>
    <p:sldId id="257" r:id="rId5"/>
    <p:sldId id="258" r:id="rId6"/>
    <p:sldId id="267" r:id="rId7"/>
    <p:sldId id="260" r:id="rId8"/>
    <p:sldId id="261" r:id="rId9"/>
    <p:sldId id="262" r:id="rId10"/>
    <p:sldId id="268" r:id="rId11"/>
    <p:sldId id="264" r:id="rId12"/>
    <p:sldId id="269" r:id="rId13"/>
  </p:sld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10.xml"/><Relationship Id="rId3" Type="http://schemas.openxmlformats.org/officeDocument/2006/relationships/slideLayout" Target="../slideLayouts/slideLayout1.xml"/><Relationship Id="rId2" Type="http://schemas.openxmlformats.org/officeDocument/2006/relationships/image" Target="../media/image2.jpeg"/><Relationship Id="rId1"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8.xml"/><Relationship Id="rId3" Type="http://schemas.openxmlformats.org/officeDocument/2006/relationships/slideLayout" Target="../slideLayouts/slideLayout1.xml"/><Relationship Id="rId2" Type="http://schemas.openxmlformats.org/officeDocument/2006/relationships/image" Target="../media/image2.jpeg"/><Relationship Id="rId1"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144000" cy="5143500"/>
          </a:xfrm>
          <a:prstGeom prst="rect">
            <a:avLst/>
          </a:prstGeom>
        </p:spPr>
      </p:pic>
      <p:sp>
        <p:nvSpPr>
          <p:cNvPr id="3" name="Text 0"/>
          <p:cNvSpPr/>
          <p:nvPr/>
        </p:nvSpPr>
        <p:spPr>
          <a:xfrm>
            <a:off x="571500" y="1167130"/>
            <a:ext cx="8001000" cy="2257425"/>
          </a:xfrm>
          <a:prstGeom prst="rect">
            <a:avLst/>
          </a:prstGeom>
          <a:noFill/>
        </p:spPr>
        <p:txBody>
          <a:bodyPr vert="horz" wrap="square" lIns="0" tIns="0" rIns="0" bIns="0" rtlCol="0" anchor="ctr"/>
          <a:lstStyle/>
          <a:p>
            <a:pPr marL="0" indent="0" algn="ctr">
              <a:lnSpc>
                <a:spcPts val="5250"/>
              </a:lnSpc>
              <a:buNone/>
            </a:pPr>
            <a:r>
              <a:rPr lang="en-US" sz="3750" b="1" dirty="0">
                <a:solidFill>
                  <a:srgbClr val="BB0000"/>
                </a:solidFill>
                <a:latin typeface="微软雅黑" panose="020B0503020204020204" pitchFamily="34" charset="-122"/>
                <a:ea typeface="微软雅黑" panose="020B0503020204020204" pitchFamily="34" charset="-122"/>
                <a:cs typeface="微软雅黑" panose="020B0503020204020204" pitchFamily="34" charset="-120"/>
              </a:rPr>
              <a:t>《</a:t>
            </a:r>
            <a:r>
              <a:rPr lang="zh-CN" altLang="en-US" sz="3750" b="1" dirty="0">
                <a:solidFill>
                  <a:srgbClr val="BB0000"/>
                </a:solidFill>
                <a:latin typeface="微软雅黑" panose="020B0503020204020204" pitchFamily="34" charset="-122"/>
                <a:ea typeface="微软雅黑" panose="020B0503020204020204" pitchFamily="34" charset="-122"/>
                <a:cs typeface="微软雅黑" panose="020B0503020204020204" pitchFamily="34" charset="-120"/>
              </a:rPr>
              <a:t>沈阳市政府采购支持绿色建材促进</a:t>
            </a:r>
            <a:endParaRPr lang="zh-CN" altLang="en-US" sz="3750" b="1" dirty="0">
              <a:solidFill>
                <a:srgbClr val="BB0000"/>
              </a:solidFill>
              <a:latin typeface="微软雅黑" panose="020B0503020204020204" pitchFamily="34" charset="-122"/>
              <a:ea typeface="微软雅黑" panose="020B0503020204020204" pitchFamily="34" charset="-122"/>
              <a:cs typeface="微软雅黑" panose="020B0503020204020204" pitchFamily="34" charset="-120"/>
            </a:endParaRPr>
          </a:p>
          <a:p>
            <a:pPr marL="0" indent="0" algn="ctr">
              <a:lnSpc>
                <a:spcPts val="5250"/>
              </a:lnSpc>
              <a:buNone/>
            </a:pPr>
            <a:r>
              <a:rPr lang="zh-CN" altLang="en-US" sz="3750" b="1" dirty="0">
                <a:solidFill>
                  <a:srgbClr val="BB0000"/>
                </a:solidFill>
                <a:latin typeface="微软雅黑" panose="020B0503020204020204" pitchFamily="34" charset="-122"/>
                <a:ea typeface="微软雅黑" panose="020B0503020204020204" pitchFamily="34" charset="-122"/>
                <a:cs typeface="微软雅黑" panose="020B0503020204020204" pitchFamily="34" charset="-120"/>
              </a:rPr>
              <a:t>建筑品质提升工作实施方案</a:t>
            </a:r>
            <a:r>
              <a:rPr lang="en-US" sz="3750" b="1" dirty="0">
                <a:solidFill>
                  <a:srgbClr val="BB0000"/>
                </a:solidFill>
                <a:latin typeface="微软雅黑" panose="020B0503020204020204" pitchFamily="34" charset="-122"/>
                <a:ea typeface="微软雅黑" panose="020B0503020204020204" pitchFamily="34" charset="-122"/>
                <a:cs typeface="微软雅黑" panose="020B0503020204020204" pitchFamily="34" charset="-120"/>
              </a:rPr>
              <a:t>》政策解读</a:t>
            </a:r>
            <a:endParaRPr lang="en-US" sz="3750" dirty="0"/>
          </a:p>
        </p:txBody>
      </p:sp>
      <p:sp>
        <p:nvSpPr>
          <p:cNvPr id="4" name="Text 1"/>
          <p:cNvSpPr/>
          <p:nvPr/>
        </p:nvSpPr>
        <p:spPr>
          <a:xfrm>
            <a:off x="571500" y="2576513"/>
            <a:ext cx="8001000" cy="400050"/>
          </a:xfrm>
          <a:prstGeom prst="rect">
            <a:avLst/>
          </a:prstGeom>
          <a:noFill/>
        </p:spPr>
        <p:txBody>
          <a:bodyPr vert="horz" wrap="square" lIns="0" tIns="0" rIns="0" bIns="0" rtlCol="0" anchor="ctr"/>
          <a:lstStyle/>
          <a:p>
            <a:pPr marL="0" indent="0" algn="ctr">
              <a:lnSpc>
                <a:spcPts val="3150"/>
              </a:lnSpc>
              <a:buNone/>
            </a:pPr>
            <a:endParaRPr lang="en-US" sz="2250" dirty="0"/>
          </a:p>
        </p:txBody>
      </p:sp>
      <p:sp>
        <p:nvSpPr>
          <p:cNvPr id="5" name="Shape 2"/>
          <p:cNvSpPr/>
          <p:nvPr/>
        </p:nvSpPr>
        <p:spPr>
          <a:xfrm>
            <a:off x="4269581" y="3309938"/>
            <a:ext cx="604838" cy="114300"/>
          </a:xfrm>
          <a:prstGeom prst="rect">
            <a:avLst/>
          </a:prstGeom>
          <a:solidFill>
            <a:srgbClr val="BB0000"/>
          </a:solidFill>
        </p:spPr>
      </p:sp>
      <p:sp>
        <p:nvSpPr>
          <p:cNvPr id="6" name="Text 3"/>
          <p:cNvSpPr/>
          <p:nvPr/>
        </p:nvSpPr>
        <p:spPr>
          <a:xfrm>
            <a:off x="571500" y="3757613"/>
            <a:ext cx="8001000" cy="219075"/>
          </a:xfrm>
          <a:prstGeom prst="rect">
            <a:avLst/>
          </a:prstGeom>
          <a:noFill/>
        </p:spPr>
        <p:txBody>
          <a:bodyPr vert="horz" wrap="square" lIns="0" tIns="0" rIns="0" bIns="0" rtlCol="0" anchor="ctr"/>
          <a:lstStyle/>
          <a:p>
            <a:pPr marL="0" indent="0" algn="ctr">
              <a:lnSpc>
                <a:spcPts val="1725"/>
              </a:lnSpc>
              <a:buNone/>
            </a:pP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a:stretch>
            <a:fillRect/>
          </a:stretch>
        </p:blipFill>
        <p:spPr>
          <a:xfrm>
            <a:off x="0" y="0"/>
            <a:ext cx="9144000" cy="5143500"/>
          </a:xfrm>
          <a:prstGeom prst="rect">
            <a:avLst/>
          </a:prstGeom>
        </p:spPr>
      </p:pic>
      <p:pic>
        <p:nvPicPr>
          <p:cNvPr id="4" name="Image 1" descr="preencoded.png"/>
          <p:cNvPicPr>
            <a:picLocks noChangeAspect="1"/>
          </p:cNvPicPr>
          <p:nvPr/>
        </p:nvPicPr>
        <p:blipFill>
          <a:blip r:embed="rId2"/>
          <a:srcRect t="11728" b="11728"/>
          <a:stretch>
            <a:fillRect/>
          </a:stretch>
        </p:blipFill>
        <p:spPr>
          <a:xfrm>
            <a:off x="0" y="0"/>
            <a:ext cx="3857625" cy="5143500"/>
          </a:xfrm>
          <a:prstGeom prst="rect">
            <a:avLst/>
          </a:prstGeom>
        </p:spPr>
      </p:pic>
      <p:sp>
        <p:nvSpPr>
          <p:cNvPr id="5" name="Text 1"/>
          <p:cNvSpPr/>
          <p:nvPr/>
        </p:nvSpPr>
        <p:spPr>
          <a:xfrm>
            <a:off x="4429125" y="285750"/>
            <a:ext cx="4038600" cy="4000500"/>
          </a:xfrm>
          <a:prstGeom prst="rect">
            <a:avLst/>
          </a:prstGeom>
          <a:noFill/>
        </p:spPr>
        <p:txBody>
          <a:bodyPr vert="horz" wrap="square" lIns="0" tIns="0" rIns="0" bIns="0" rtlCol="0" anchor="ctr"/>
          <a:lstStyle/>
          <a:p>
            <a:pPr marL="0" indent="0" algn="l">
              <a:lnSpc>
                <a:spcPts val="3150"/>
              </a:lnSpc>
              <a:buNone/>
            </a:pPr>
            <a:endParaRPr lang="en-US" sz="2250" dirty="0"/>
          </a:p>
          <a:p>
            <a:pPr marL="0" indent="0" algn="l">
              <a:lnSpc>
                <a:spcPts val="3150"/>
              </a:lnSpc>
              <a:buNone/>
            </a:pPr>
            <a:endParaRPr lang="en-US" sz="2250" dirty="0"/>
          </a:p>
          <a:p>
            <a:pPr marL="0" indent="0" algn="l">
              <a:lnSpc>
                <a:spcPts val="3150"/>
              </a:lnSpc>
              <a:buNone/>
            </a:pPr>
            <a:r>
              <a:rPr 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 </a:t>
            </a:r>
            <a:r>
              <a:rPr lang="zh-CN" alt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加强组织领导</a:t>
            </a:r>
            <a:endParaRPr lang="zh-CN" altLang="en-US" sz="2250" dirty="0"/>
          </a:p>
          <a:p>
            <a:pPr marL="0" indent="0" algn="l">
              <a:lnSpc>
                <a:spcPts val="3150"/>
              </a:lnSpc>
              <a:buNone/>
            </a:pPr>
            <a:endParaRPr 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endParaRPr>
          </a:p>
          <a:p>
            <a:pPr marL="0" indent="0" algn="l">
              <a:lnSpc>
                <a:spcPts val="3150"/>
              </a:lnSpc>
              <a:buNone/>
            </a:pPr>
            <a:r>
              <a:rPr 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 </a:t>
            </a:r>
            <a:r>
              <a:rPr lang="zh-CN" alt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加大政策激励</a:t>
            </a:r>
            <a:endParaRPr lang="zh-CN" alt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endParaRPr>
          </a:p>
          <a:p>
            <a:pPr marL="0" indent="0" algn="l">
              <a:lnSpc>
                <a:spcPts val="3150"/>
              </a:lnSpc>
              <a:buNone/>
            </a:pPr>
            <a:endParaRPr 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endParaRPr>
          </a:p>
          <a:p>
            <a:pPr marL="0" indent="0" algn="l">
              <a:lnSpc>
                <a:spcPts val="3150"/>
              </a:lnSpc>
              <a:buNone/>
            </a:pPr>
            <a:r>
              <a:rPr 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 </a:t>
            </a:r>
            <a:r>
              <a:rPr lang="zh-CN" alt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强化过程监管</a:t>
            </a:r>
            <a:endParaRPr lang="zh-CN" alt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endParaRPr>
          </a:p>
          <a:p>
            <a:pPr marL="0" indent="0" algn="l">
              <a:lnSpc>
                <a:spcPts val="3150"/>
              </a:lnSpc>
              <a:buNone/>
            </a:pPr>
            <a:endParaRPr 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sym typeface="+mn-ea"/>
            </a:endParaRPr>
          </a:p>
          <a:p>
            <a:pPr marL="0" indent="0" algn="l">
              <a:lnSpc>
                <a:spcPts val="3150"/>
              </a:lnSpc>
              <a:buNone/>
            </a:pPr>
            <a:r>
              <a:rPr 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sym typeface="+mn-ea"/>
              </a:rPr>
              <a:t>· </a:t>
            </a:r>
            <a:r>
              <a:rPr lang="zh-CN" alt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加强宣传引导</a:t>
            </a:r>
            <a:endParaRPr lang="zh-CN" alt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a:stretch>
            <a:fillRect/>
          </a:stretch>
        </p:blipFill>
        <p:spPr>
          <a:xfrm>
            <a:off x="0" y="0"/>
            <a:ext cx="2952750" cy="5143500"/>
          </a:xfrm>
          <a:prstGeom prst="rect">
            <a:avLst/>
          </a:prstGeom>
        </p:spPr>
      </p:pic>
      <p:sp>
        <p:nvSpPr>
          <p:cNvPr id="4" name="Text 1"/>
          <p:cNvSpPr/>
          <p:nvPr/>
        </p:nvSpPr>
        <p:spPr>
          <a:xfrm>
            <a:off x="571500" y="3433763"/>
            <a:ext cx="1857375" cy="666750"/>
          </a:xfrm>
          <a:prstGeom prst="rect">
            <a:avLst/>
          </a:prstGeom>
          <a:noFill/>
        </p:spPr>
        <p:txBody>
          <a:bodyPr vert="horz" wrap="square" lIns="0" tIns="0" rIns="0" bIns="0" rtlCol="0" anchor="ctr"/>
          <a:lstStyle/>
          <a:p>
            <a:pPr marL="0" indent="0" algn="l">
              <a:lnSpc>
                <a:spcPts val="5250"/>
              </a:lnSpc>
              <a:buNone/>
            </a:pPr>
            <a:r>
              <a:rPr lang="en-US" sz="37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content</a:t>
            </a:r>
            <a:endParaRPr lang="en-US" sz="3750" dirty="0"/>
          </a:p>
        </p:txBody>
      </p:sp>
      <p:sp>
        <p:nvSpPr>
          <p:cNvPr id="5" name="Text 2"/>
          <p:cNvSpPr/>
          <p:nvPr/>
        </p:nvSpPr>
        <p:spPr>
          <a:xfrm>
            <a:off x="571500" y="4176713"/>
            <a:ext cx="1809750" cy="400050"/>
          </a:xfrm>
          <a:prstGeom prst="rect">
            <a:avLst/>
          </a:prstGeom>
          <a:noFill/>
        </p:spPr>
        <p:txBody>
          <a:bodyPr vert="horz" wrap="square" lIns="0" tIns="0" rIns="0" bIns="0" rtlCol="0" anchor="ctr"/>
          <a:lstStyle/>
          <a:p>
            <a:pPr marL="0" indent="0" algn="l">
              <a:lnSpc>
                <a:spcPts val="3150"/>
              </a:lnSpc>
              <a:buNone/>
            </a:pPr>
            <a:r>
              <a:rPr lang="en-US" sz="22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目录</a:t>
            </a:r>
            <a:endParaRPr lang="en-US" sz="2250" dirty="0"/>
          </a:p>
        </p:txBody>
      </p:sp>
      <p:sp>
        <p:nvSpPr>
          <p:cNvPr id="6" name="Text 3"/>
          <p:cNvSpPr/>
          <p:nvPr/>
        </p:nvSpPr>
        <p:spPr>
          <a:xfrm>
            <a:off x="3524250" y="1302544"/>
            <a:ext cx="352425" cy="333375"/>
          </a:xfrm>
          <a:prstGeom prst="rect">
            <a:avLst/>
          </a:prstGeom>
          <a:noFill/>
        </p:spPr>
        <p:txBody>
          <a:bodyPr vert="horz" wrap="square" lIns="0" tIns="0" rIns="0" bIns="0" rtlCol="0" anchor="ctr"/>
          <a:lstStyle/>
          <a:p>
            <a:pPr marL="0" indent="0" algn="l">
              <a:lnSpc>
                <a:spcPts val="3040"/>
              </a:lnSpc>
              <a:buNone/>
            </a:pPr>
            <a:r>
              <a:rPr lang="en-US" sz="1875" b="1" dirty="0">
                <a:solidFill>
                  <a:srgbClr val="BB0000"/>
                </a:solidFill>
                <a:latin typeface="微软雅黑" panose="020B0503020204020204" pitchFamily="34" charset="-122"/>
                <a:ea typeface="微软雅黑" panose="020B0503020204020204" pitchFamily="34" charset="-122"/>
                <a:cs typeface="微软雅黑" panose="020B0503020204020204" pitchFamily="34" charset="-120"/>
              </a:rPr>
              <a:t>01</a:t>
            </a:r>
            <a:endParaRPr lang="en-US" sz="1875" dirty="0"/>
          </a:p>
        </p:txBody>
      </p:sp>
      <p:sp>
        <p:nvSpPr>
          <p:cNvPr id="7" name="Text 4"/>
          <p:cNvSpPr/>
          <p:nvPr/>
        </p:nvSpPr>
        <p:spPr>
          <a:xfrm>
            <a:off x="3990975" y="1373981"/>
            <a:ext cx="4581525" cy="209550"/>
          </a:xfrm>
          <a:prstGeom prst="rect">
            <a:avLst/>
          </a:prstGeom>
          <a:noFill/>
        </p:spPr>
        <p:txBody>
          <a:bodyPr vert="horz" wrap="square" lIns="0" tIns="0" rIns="0" bIns="0" rtlCol="0" anchor="ctr"/>
          <a:lstStyle/>
          <a:p>
            <a:pPr marL="0" indent="0" algn="l">
              <a:lnSpc>
                <a:spcPts val="1650"/>
              </a:lnSpc>
              <a:buNone/>
            </a:pPr>
            <a:r>
              <a:rPr lang="en-US" sz="120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一、起草背景</a:t>
            </a:r>
            <a:endParaRPr lang="en-US" sz="120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8" name="Text 5"/>
          <p:cNvSpPr/>
          <p:nvPr/>
        </p:nvSpPr>
        <p:spPr>
          <a:xfrm>
            <a:off x="3990975" y="1621631"/>
            <a:ext cx="4581525"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9" name="Text 6"/>
          <p:cNvSpPr/>
          <p:nvPr/>
        </p:nvSpPr>
        <p:spPr>
          <a:xfrm>
            <a:off x="3524250" y="1931194"/>
            <a:ext cx="352425" cy="333375"/>
          </a:xfrm>
          <a:prstGeom prst="rect">
            <a:avLst/>
          </a:prstGeom>
          <a:noFill/>
        </p:spPr>
        <p:txBody>
          <a:bodyPr vert="horz" wrap="square" lIns="0" tIns="0" rIns="0" bIns="0" rtlCol="0" anchor="ctr"/>
          <a:lstStyle/>
          <a:p>
            <a:pPr marL="0" indent="0" algn="l">
              <a:lnSpc>
                <a:spcPts val="3040"/>
              </a:lnSpc>
              <a:buNone/>
            </a:pPr>
            <a:r>
              <a:rPr lang="en-US" sz="1875" b="1" dirty="0">
                <a:solidFill>
                  <a:srgbClr val="BB0000"/>
                </a:solidFill>
                <a:latin typeface="微软雅黑" panose="020B0503020204020204" pitchFamily="34" charset="-122"/>
                <a:ea typeface="微软雅黑" panose="020B0503020204020204" pitchFamily="34" charset="-122"/>
                <a:cs typeface="微软雅黑" panose="020B0503020204020204" pitchFamily="34" charset="-120"/>
              </a:rPr>
              <a:t>02</a:t>
            </a:r>
            <a:endParaRPr lang="en-US" sz="1875" dirty="0"/>
          </a:p>
        </p:txBody>
      </p:sp>
      <p:sp>
        <p:nvSpPr>
          <p:cNvPr id="10" name="Text 7"/>
          <p:cNvSpPr/>
          <p:nvPr/>
        </p:nvSpPr>
        <p:spPr>
          <a:xfrm>
            <a:off x="3990975" y="2002631"/>
            <a:ext cx="4581525" cy="209550"/>
          </a:xfrm>
          <a:prstGeom prst="rect">
            <a:avLst/>
          </a:prstGeom>
          <a:noFill/>
        </p:spPr>
        <p:txBody>
          <a:bodyPr vert="horz" wrap="square" lIns="0" tIns="0" rIns="0" bIns="0" rtlCol="0" anchor="ctr"/>
          <a:lstStyle/>
          <a:p>
            <a:pPr marL="0" indent="0" algn="l">
              <a:lnSpc>
                <a:spcPts val="1650"/>
              </a:lnSpc>
              <a:buNone/>
            </a:pPr>
            <a:r>
              <a:rPr lang="en-US" sz="120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二、</a:t>
            </a:r>
            <a:r>
              <a:rPr lang="zh-CN" sz="120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sym typeface="+mn-ea"/>
              </a:rPr>
              <a:t>工作目标</a:t>
            </a:r>
            <a:r>
              <a:rPr lang="en-US" sz="120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解读</a:t>
            </a:r>
            <a:endParaRPr lang="en-US" sz="1200" dirty="0"/>
          </a:p>
        </p:txBody>
      </p:sp>
      <p:sp>
        <p:nvSpPr>
          <p:cNvPr id="11" name="Text 8"/>
          <p:cNvSpPr/>
          <p:nvPr/>
        </p:nvSpPr>
        <p:spPr>
          <a:xfrm>
            <a:off x="3990975" y="2250281"/>
            <a:ext cx="4581525"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12" name="Text 9"/>
          <p:cNvSpPr/>
          <p:nvPr/>
        </p:nvSpPr>
        <p:spPr>
          <a:xfrm>
            <a:off x="3524250" y="2559844"/>
            <a:ext cx="352425" cy="333375"/>
          </a:xfrm>
          <a:prstGeom prst="rect">
            <a:avLst/>
          </a:prstGeom>
          <a:noFill/>
        </p:spPr>
        <p:txBody>
          <a:bodyPr vert="horz" wrap="square" lIns="0" tIns="0" rIns="0" bIns="0" rtlCol="0" anchor="ctr"/>
          <a:lstStyle/>
          <a:p>
            <a:pPr marL="0" indent="0" algn="l">
              <a:lnSpc>
                <a:spcPts val="3040"/>
              </a:lnSpc>
              <a:buNone/>
            </a:pPr>
            <a:r>
              <a:rPr lang="en-US" sz="1875" b="1" dirty="0">
                <a:solidFill>
                  <a:srgbClr val="BB0000"/>
                </a:solidFill>
                <a:latin typeface="微软雅黑" panose="020B0503020204020204" pitchFamily="34" charset="-122"/>
                <a:ea typeface="微软雅黑" panose="020B0503020204020204" pitchFamily="34" charset="-122"/>
                <a:cs typeface="微软雅黑" panose="020B0503020204020204" pitchFamily="34" charset="-120"/>
              </a:rPr>
              <a:t>03</a:t>
            </a:r>
            <a:endParaRPr lang="en-US" sz="1875" dirty="0"/>
          </a:p>
        </p:txBody>
      </p:sp>
      <p:sp>
        <p:nvSpPr>
          <p:cNvPr id="13" name="Text 10"/>
          <p:cNvSpPr/>
          <p:nvPr/>
        </p:nvSpPr>
        <p:spPr>
          <a:xfrm>
            <a:off x="3990975" y="2631281"/>
            <a:ext cx="4581525" cy="209550"/>
          </a:xfrm>
          <a:prstGeom prst="rect">
            <a:avLst/>
          </a:prstGeom>
          <a:noFill/>
        </p:spPr>
        <p:txBody>
          <a:bodyPr vert="horz" wrap="square" lIns="0" tIns="0" rIns="0" bIns="0" rtlCol="0" anchor="ctr"/>
          <a:lstStyle/>
          <a:p>
            <a:pPr marL="0" indent="0" algn="l">
              <a:lnSpc>
                <a:spcPts val="1650"/>
              </a:lnSpc>
              <a:buNone/>
            </a:pPr>
            <a:r>
              <a:rPr lang="en-US" sz="120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三、</a:t>
            </a:r>
            <a:r>
              <a:rPr lang="zh-CN" altLang="en-US" sz="120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sym typeface="+mn-ea"/>
              </a:rPr>
              <a:t>重点任务解读</a:t>
            </a:r>
            <a:endParaRPr lang="en-US" sz="1200" dirty="0"/>
          </a:p>
        </p:txBody>
      </p:sp>
      <p:sp>
        <p:nvSpPr>
          <p:cNvPr id="14" name="Text 11"/>
          <p:cNvSpPr/>
          <p:nvPr/>
        </p:nvSpPr>
        <p:spPr>
          <a:xfrm>
            <a:off x="3990975" y="2878931"/>
            <a:ext cx="4581525"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15" name="Text 12"/>
          <p:cNvSpPr/>
          <p:nvPr/>
        </p:nvSpPr>
        <p:spPr>
          <a:xfrm>
            <a:off x="3524250" y="3188494"/>
            <a:ext cx="352425" cy="333375"/>
          </a:xfrm>
          <a:prstGeom prst="rect">
            <a:avLst/>
          </a:prstGeom>
          <a:noFill/>
        </p:spPr>
        <p:txBody>
          <a:bodyPr vert="horz" wrap="square" lIns="0" tIns="0" rIns="0" bIns="0" rtlCol="0" anchor="ctr"/>
          <a:lstStyle/>
          <a:p>
            <a:pPr marL="0" indent="0" algn="l">
              <a:lnSpc>
                <a:spcPts val="3040"/>
              </a:lnSpc>
              <a:buNone/>
            </a:pPr>
            <a:r>
              <a:rPr lang="en-US" sz="1875" b="1" dirty="0">
                <a:solidFill>
                  <a:srgbClr val="BB0000"/>
                </a:solidFill>
                <a:latin typeface="微软雅黑" panose="020B0503020204020204" pitchFamily="34" charset="-122"/>
                <a:ea typeface="微软雅黑" panose="020B0503020204020204" pitchFamily="34" charset="-122"/>
                <a:cs typeface="微软雅黑" panose="020B0503020204020204" pitchFamily="34" charset="-120"/>
              </a:rPr>
              <a:t>04</a:t>
            </a:r>
            <a:endParaRPr lang="en-US" sz="1875" dirty="0"/>
          </a:p>
        </p:txBody>
      </p:sp>
      <p:sp>
        <p:nvSpPr>
          <p:cNvPr id="16" name="Text 13"/>
          <p:cNvSpPr/>
          <p:nvPr/>
        </p:nvSpPr>
        <p:spPr>
          <a:xfrm>
            <a:off x="3990975" y="3259931"/>
            <a:ext cx="4581525" cy="209550"/>
          </a:xfrm>
          <a:prstGeom prst="rect">
            <a:avLst/>
          </a:prstGeom>
          <a:noFill/>
        </p:spPr>
        <p:txBody>
          <a:bodyPr vert="horz" wrap="square" lIns="0" tIns="0" rIns="0" bIns="0" rtlCol="0" anchor="ctr"/>
          <a:lstStyle/>
          <a:p>
            <a:pPr marL="0" indent="0" algn="l">
              <a:lnSpc>
                <a:spcPts val="1650"/>
              </a:lnSpc>
              <a:buNone/>
            </a:pPr>
            <a:r>
              <a:rPr lang="en-US" sz="120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四、</a:t>
            </a:r>
            <a:r>
              <a:rPr lang="en-US" sz="120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sym typeface="+mn-ea"/>
              </a:rPr>
              <a:t>保障措施</a:t>
            </a:r>
            <a:endParaRPr lang="en-US" sz="1200" dirty="0"/>
          </a:p>
        </p:txBody>
      </p:sp>
      <p:sp>
        <p:nvSpPr>
          <p:cNvPr id="17" name="Text 14"/>
          <p:cNvSpPr/>
          <p:nvPr/>
        </p:nvSpPr>
        <p:spPr>
          <a:xfrm>
            <a:off x="3990975" y="3507581"/>
            <a:ext cx="4581525" cy="209550"/>
          </a:xfrm>
          <a:prstGeom prst="rect">
            <a:avLst/>
          </a:prstGeom>
          <a:noFill/>
        </p:spPr>
        <p:txBody>
          <a:bodyPr vert="horz" wrap="square" lIns="0" tIns="0" rIns="0" bIns="0" rtlCol="0" anchor="ctr"/>
          <a:lstStyle/>
          <a:p>
            <a:pPr marL="0" indent="0" algn="l">
              <a:lnSpc>
                <a:spcPts val="1650"/>
              </a:lnSpc>
              <a:buNone/>
            </a:pPr>
            <a:endParaRPr lang="en-US" sz="10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144000" cy="5143500"/>
          </a:xfrm>
          <a:prstGeom prst="rect">
            <a:avLst/>
          </a:prstGeom>
        </p:spPr>
      </p:pic>
      <p:sp>
        <p:nvSpPr>
          <p:cNvPr id="3" name="Text 0"/>
          <p:cNvSpPr/>
          <p:nvPr/>
        </p:nvSpPr>
        <p:spPr>
          <a:xfrm>
            <a:off x="571500" y="3314700"/>
            <a:ext cx="4762500" cy="666750"/>
          </a:xfrm>
          <a:prstGeom prst="rect">
            <a:avLst/>
          </a:prstGeom>
          <a:noFill/>
        </p:spPr>
        <p:txBody>
          <a:bodyPr vert="horz" wrap="square" lIns="0" tIns="0" rIns="0" bIns="0" rtlCol="0" anchor="ctr"/>
          <a:lstStyle/>
          <a:p>
            <a:pPr marL="0" indent="0" algn="l">
              <a:lnSpc>
                <a:spcPts val="1650"/>
              </a:lnSpc>
              <a:buNone/>
            </a:pPr>
            <a:r>
              <a:rPr lang="en-US" sz="37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一、</a:t>
            </a:r>
            <a:r>
              <a:rPr lang="zh-CN" altLang="en-US" sz="3750" dirty="0">
                <a:sym typeface="+mn-ea"/>
              </a:rPr>
              <a:t>起草背景</a:t>
            </a:r>
            <a:endParaRPr lang="en-US" sz="3750" dirty="0"/>
          </a:p>
        </p:txBody>
      </p:sp>
      <p:sp>
        <p:nvSpPr>
          <p:cNvPr id="4" name="Shape 1"/>
          <p:cNvSpPr/>
          <p:nvPr/>
        </p:nvSpPr>
        <p:spPr>
          <a:xfrm>
            <a:off x="571500" y="4157662"/>
            <a:ext cx="4762500" cy="14288"/>
          </a:xfrm>
          <a:prstGeom prst="rect">
            <a:avLst/>
          </a:prstGeom>
          <a:solidFill>
            <a:srgbClr val="333333">
              <a:alpha val="30000"/>
            </a:srgbClr>
          </a:solidFill>
        </p:spPr>
      </p:sp>
      <p:sp>
        <p:nvSpPr>
          <p:cNvPr id="5" name="Text 2"/>
          <p:cNvSpPr/>
          <p:nvPr/>
        </p:nvSpPr>
        <p:spPr>
          <a:xfrm>
            <a:off x="571500" y="4362450"/>
            <a:ext cx="4762500"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6" name="Text 3"/>
          <p:cNvSpPr/>
          <p:nvPr/>
        </p:nvSpPr>
        <p:spPr>
          <a:xfrm>
            <a:off x="5419725" y="3009900"/>
            <a:ext cx="3729038" cy="2857500"/>
          </a:xfrm>
          <a:prstGeom prst="rect">
            <a:avLst/>
          </a:prstGeom>
          <a:noFill/>
        </p:spPr>
        <p:txBody>
          <a:bodyPr vert="horz" wrap="square" lIns="0" tIns="0" rIns="0" bIns="0" rtlCol="0" anchor="ctr"/>
          <a:lstStyle/>
          <a:p>
            <a:pPr marL="0" indent="0" algn="ctr">
              <a:lnSpc>
                <a:spcPts val="22500"/>
              </a:lnSpc>
              <a:buNone/>
            </a:pPr>
            <a:r>
              <a:rPr lang="en-US" sz="22500" b="1" dirty="0">
                <a:solidFill>
                  <a:srgbClr val="BB0000"/>
                </a:solidFill>
                <a:latin typeface="微软雅黑" panose="020B0503020204020204" pitchFamily="34" charset="-122"/>
                <a:ea typeface="微软雅黑" panose="020B0503020204020204" pitchFamily="34" charset="-122"/>
                <a:cs typeface="微软雅黑" panose="020B0503020204020204" pitchFamily="34" charset="-120"/>
              </a:rPr>
              <a:t>01</a:t>
            </a:r>
            <a:endParaRPr lang="en-US" sz="22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144000" cy="5143500"/>
          </a:xfrm>
          <a:prstGeom prst="rect">
            <a:avLst/>
          </a:prstGeom>
        </p:spPr>
      </p:pic>
      <p:sp>
        <p:nvSpPr>
          <p:cNvPr id="3" name="Text 0"/>
          <p:cNvSpPr/>
          <p:nvPr/>
        </p:nvSpPr>
        <p:spPr>
          <a:xfrm>
            <a:off x="571500" y="283210"/>
            <a:ext cx="8069580" cy="4288790"/>
          </a:xfrm>
          <a:prstGeom prst="rect">
            <a:avLst/>
          </a:prstGeom>
          <a:noFill/>
        </p:spPr>
        <p:txBody>
          <a:bodyPr vert="horz" wrap="square" lIns="0" tIns="0" rIns="0" bIns="0" rtlCol="0" anchor="ctr"/>
          <a:lstStyle/>
          <a:p>
            <a:pPr marL="0" indent="0" algn="l">
              <a:lnSpc>
                <a:spcPts val="5250"/>
              </a:lnSpc>
              <a:buNone/>
            </a:pPr>
            <a:r>
              <a:rPr lang="en-US" altLang="zh-CN" sz="2000" dirty="0"/>
              <a:t>          </a:t>
            </a:r>
            <a:r>
              <a:rPr lang="zh-CN" altLang="en-US" sz="2000" dirty="0"/>
              <a:t>为深入贯彻习近平生态文明思想，全面落实政府采购支持绿色建材促进建筑品质提升政策要求，加快推广绿色建材发展应用，推动绿色低碳高质量发展，根据《财政部</a:t>
            </a:r>
            <a:r>
              <a:rPr lang="en-US" altLang="zh-CN" sz="2000" dirty="0"/>
              <a:t> </a:t>
            </a:r>
            <a:r>
              <a:rPr lang="zh-CN" altLang="en-US" sz="2000" dirty="0"/>
              <a:t>住房和城乡建设部</a:t>
            </a:r>
            <a:r>
              <a:rPr lang="en-US" altLang="zh-CN" sz="2000" dirty="0"/>
              <a:t> </a:t>
            </a:r>
            <a:r>
              <a:rPr lang="zh-CN" altLang="en-US" sz="2000" dirty="0"/>
              <a:t>工业和信息化部关于进一步扩大政府采购支持绿色建材促进建筑品质提升政策实施范围的通知》（财库〔</a:t>
            </a:r>
            <a:r>
              <a:rPr lang="en-US" altLang="zh-CN" sz="2000" dirty="0"/>
              <a:t>2024</a:t>
            </a:r>
            <a:r>
              <a:rPr lang="zh-CN" altLang="en-US" sz="2000" dirty="0"/>
              <a:t>〕</a:t>
            </a:r>
            <a:r>
              <a:rPr lang="en-US" altLang="zh-CN" sz="2000" dirty="0"/>
              <a:t>36</a:t>
            </a:r>
            <a:r>
              <a:rPr lang="zh-CN" altLang="en-US" sz="2000" dirty="0"/>
              <a:t>号），我市成功入选。为推进建筑品质提升试点城市相关工作，加快推广绿色建材应用，加快推进相关试点工作，结合我市实际，制订本实施方案。</a:t>
            </a:r>
            <a:endParaRPr lang="zh-CN" altLang="en-US" sz="2000" dirty="0"/>
          </a:p>
        </p:txBody>
      </p:sp>
      <p:sp>
        <p:nvSpPr>
          <p:cNvPr id="4" name="Shape 1"/>
          <p:cNvSpPr/>
          <p:nvPr/>
        </p:nvSpPr>
        <p:spPr>
          <a:xfrm>
            <a:off x="571500" y="4157662"/>
            <a:ext cx="4762500" cy="14288"/>
          </a:xfrm>
          <a:prstGeom prst="rect">
            <a:avLst/>
          </a:prstGeom>
          <a:solidFill>
            <a:srgbClr val="333333">
              <a:alpha val="30000"/>
            </a:srgbClr>
          </a:solidFill>
        </p:spPr>
      </p:sp>
      <p:sp>
        <p:nvSpPr>
          <p:cNvPr id="5" name="Text 2"/>
          <p:cNvSpPr/>
          <p:nvPr/>
        </p:nvSpPr>
        <p:spPr>
          <a:xfrm>
            <a:off x="571500" y="4362450"/>
            <a:ext cx="4762500"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6" name="Text 3"/>
          <p:cNvSpPr/>
          <p:nvPr/>
        </p:nvSpPr>
        <p:spPr>
          <a:xfrm>
            <a:off x="5419725" y="3009900"/>
            <a:ext cx="3729038" cy="2857500"/>
          </a:xfrm>
          <a:prstGeom prst="rect">
            <a:avLst/>
          </a:prstGeom>
          <a:noFill/>
        </p:spPr>
        <p:txBody>
          <a:bodyPr vert="horz" wrap="square" lIns="0" tIns="0" rIns="0" bIns="0" rtlCol="0" anchor="ctr"/>
          <a:lstStyle/>
          <a:p>
            <a:pPr marL="0" indent="0" algn="ctr">
              <a:lnSpc>
                <a:spcPts val="22500"/>
              </a:lnSpc>
              <a:buNone/>
            </a:pPr>
            <a:endParaRPr lang="en-US" sz="22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144000" cy="5143500"/>
          </a:xfrm>
          <a:prstGeom prst="rect">
            <a:avLst/>
          </a:prstGeom>
        </p:spPr>
      </p:pic>
      <p:sp>
        <p:nvSpPr>
          <p:cNvPr id="3" name="Text 0"/>
          <p:cNvSpPr/>
          <p:nvPr/>
        </p:nvSpPr>
        <p:spPr>
          <a:xfrm>
            <a:off x="571500" y="3314700"/>
            <a:ext cx="4762500" cy="666750"/>
          </a:xfrm>
          <a:prstGeom prst="rect">
            <a:avLst/>
          </a:prstGeom>
          <a:noFill/>
        </p:spPr>
        <p:txBody>
          <a:bodyPr vert="horz" wrap="square" lIns="0" tIns="0" rIns="0" bIns="0" rtlCol="0" anchor="ctr"/>
          <a:lstStyle/>
          <a:p>
            <a:pPr marL="0" indent="0" algn="l">
              <a:lnSpc>
                <a:spcPts val="5250"/>
              </a:lnSpc>
              <a:buNone/>
            </a:pPr>
            <a:r>
              <a:rPr lang="en-US" sz="37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二、</a:t>
            </a:r>
            <a:r>
              <a:rPr lang="zh-CN" sz="37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工作目标</a:t>
            </a:r>
            <a:r>
              <a:rPr lang="en-US" sz="37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解读</a:t>
            </a:r>
            <a:endParaRPr lang="en-US" sz="3750" dirty="0"/>
          </a:p>
        </p:txBody>
      </p:sp>
      <p:sp>
        <p:nvSpPr>
          <p:cNvPr id="4" name="Shape 1"/>
          <p:cNvSpPr/>
          <p:nvPr/>
        </p:nvSpPr>
        <p:spPr>
          <a:xfrm>
            <a:off x="571500" y="4157662"/>
            <a:ext cx="4762500" cy="14288"/>
          </a:xfrm>
          <a:prstGeom prst="rect">
            <a:avLst/>
          </a:prstGeom>
          <a:solidFill>
            <a:srgbClr val="333333">
              <a:alpha val="30000"/>
            </a:srgbClr>
          </a:solidFill>
        </p:spPr>
      </p:sp>
      <p:sp>
        <p:nvSpPr>
          <p:cNvPr id="5" name="Text 2"/>
          <p:cNvSpPr/>
          <p:nvPr/>
        </p:nvSpPr>
        <p:spPr>
          <a:xfrm>
            <a:off x="571500" y="4362450"/>
            <a:ext cx="4762500"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6" name="Text 3"/>
          <p:cNvSpPr/>
          <p:nvPr/>
        </p:nvSpPr>
        <p:spPr>
          <a:xfrm>
            <a:off x="5419725" y="3009900"/>
            <a:ext cx="3729038" cy="2857500"/>
          </a:xfrm>
          <a:prstGeom prst="rect">
            <a:avLst/>
          </a:prstGeom>
          <a:noFill/>
        </p:spPr>
        <p:txBody>
          <a:bodyPr vert="horz" wrap="square" lIns="0" tIns="0" rIns="0" bIns="0" rtlCol="0" anchor="ctr"/>
          <a:lstStyle/>
          <a:p>
            <a:pPr marL="0" indent="0" algn="ctr">
              <a:lnSpc>
                <a:spcPts val="22500"/>
              </a:lnSpc>
              <a:buNone/>
            </a:pPr>
            <a:r>
              <a:rPr lang="en-US" sz="22500" b="1" dirty="0">
                <a:solidFill>
                  <a:srgbClr val="BB0000"/>
                </a:solidFill>
                <a:latin typeface="微软雅黑" panose="020B0503020204020204" pitchFamily="34" charset="-122"/>
                <a:ea typeface="微软雅黑" panose="020B0503020204020204" pitchFamily="34" charset="-122"/>
                <a:cs typeface="微软雅黑" panose="020B0503020204020204" pitchFamily="34" charset="-120"/>
              </a:rPr>
              <a:t>02</a:t>
            </a:r>
            <a:endParaRPr lang="en-US" sz="22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txBody>
          <a:bodyPr/>
          <a:p>
            <a:endParaRPr lang="zh-CN" altLang="en-US"/>
          </a:p>
        </p:txBody>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9" name="Text 5"/>
          <p:cNvSpPr/>
          <p:nvPr/>
        </p:nvSpPr>
        <p:spPr>
          <a:xfrm>
            <a:off x="1085850" y="694690"/>
            <a:ext cx="7486650" cy="3928110"/>
          </a:xfrm>
          <a:prstGeom prst="rect">
            <a:avLst/>
          </a:prstGeom>
          <a:noFill/>
        </p:spPr>
        <p:txBody>
          <a:bodyPr vert="horz" wrap="square" lIns="0" tIns="0" rIns="0" bIns="0" rtlCol="0" anchor="ctr"/>
          <a:lstStyle/>
          <a:p>
            <a:pPr indent="0" algn="ctr" fontAlgn="auto">
              <a:lnSpc>
                <a:spcPts val="2850"/>
              </a:lnSpc>
              <a:buNone/>
            </a:pPr>
            <a:r>
              <a:rPr lang="en-US" altLang="zh-CN" sz="2400" dirty="0"/>
              <a:t>           </a:t>
            </a:r>
            <a:r>
              <a:rPr lang="zh-CN" altLang="en-US" sz="2400" dirty="0"/>
              <a:t>运用政府采购政策积极推广应用绿色建筑和绿色建材，逐步提高绿色建材在新建建筑中的应用比重，切实提升绿色建筑工程品质。试点项目达到《绿色建筑评价标准》要求的二星级及以上绿色建筑标准。逐步建立政策标准体系，以部分政府采购工程项目为试点对象，先行先试。到</a:t>
            </a:r>
            <a:r>
              <a:rPr lang="en-US" altLang="zh-CN" sz="2400" dirty="0"/>
              <a:t>2026</a:t>
            </a:r>
            <a:r>
              <a:rPr lang="zh-CN" altLang="en-US" sz="2400" dirty="0"/>
              <a:t>年，打造一批标志性示范试点项目，在经验总结的基础上逐步扩大实施范围。到</a:t>
            </a:r>
            <a:r>
              <a:rPr lang="en-US" altLang="zh-CN" sz="2400" dirty="0"/>
              <a:t>2027</a:t>
            </a:r>
            <a:r>
              <a:rPr lang="zh-CN" altLang="en-US" sz="2400" dirty="0"/>
              <a:t>年，形成可复制、可推广的机制体制和经验做法，实现政府采购工程项目政策实施的全覆盖。</a:t>
            </a:r>
            <a:endParaRPr lang="zh-CN" alt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144000" cy="5143500"/>
          </a:xfrm>
          <a:prstGeom prst="rect">
            <a:avLst/>
          </a:prstGeom>
        </p:spPr>
      </p:pic>
      <p:sp>
        <p:nvSpPr>
          <p:cNvPr id="3" name="Text 0"/>
          <p:cNvSpPr/>
          <p:nvPr/>
        </p:nvSpPr>
        <p:spPr>
          <a:xfrm>
            <a:off x="571500" y="3314700"/>
            <a:ext cx="4762500" cy="666750"/>
          </a:xfrm>
          <a:prstGeom prst="rect">
            <a:avLst/>
          </a:prstGeom>
          <a:noFill/>
        </p:spPr>
        <p:txBody>
          <a:bodyPr vert="horz" wrap="square" lIns="0" tIns="0" rIns="0" bIns="0" rtlCol="0" anchor="ctr"/>
          <a:lstStyle/>
          <a:p>
            <a:pPr marL="0" indent="0" algn="l">
              <a:lnSpc>
                <a:spcPts val="5250"/>
              </a:lnSpc>
              <a:buNone/>
            </a:pPr>
            <a:r>
              <a:rPr lang="en-US" sz="37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三、</a:t>
            </a:r>
            <a:r>
              <a:rPr lang="zh-CN" altLang="en-US" sz="37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重点任务解读</a:t>
            </a:r>
            <a:endParaRPr lang="zh-CN" altLang="en-US" sz="37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4" name="Shape 1"/>
          <p:cNvSpPr/>
          <p:nvPr/>
        </p:nvSpPr>
        <p:spPr>
          <a:xfrm>
            <a:off x="571500" y="4157662"/>
            <a:ext cx="4762500" cy="14288"/>
          </a:xfrm>
          <a:prstGeom prst="rect">
            <a:avLst/>
          </a:prstGeom>
          <a:solidFill>
            <a:srgbClr val="333333">
              <a:alpha val="30000"/>
            </a:srgbClr>
          </a:solidFill>
        </p:spPr>
      </p:sp>
      <p:sp>
        <p:nvSpPr>
          <p:cNvPr id="5" name="Text 2"/>
          <p:cNvSpPr/>
          <p:nvPr/>
        </p:nvSpPr>
        <p:spPr>
          <a:xfrm>
            <a:off x="571500" y="4362450"/>
            <a:ext cx="4762500"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6" name="Text 3"/>
          <p:cNvSpPr/>
          <p:nvPr/>
        </p:nvSpPr>
        <p:spPr>
          <a:xfrm>
            <a:off x="5419725" y="3009900"/>
            <a:ext cx="3729038" cy="2857500"/>
          </a:xfrm>
          <a:prstGeom prst="rect">
            <a:avLst/>
          </a:prstGeom>
          <a:noFill/>
        </p:spPr>
        <p:txBody>
          <a:bodyPr vert="horz" wrap="square" lIns="0" tIns="0" rIns="0" bIns="0" rtlCol="0" anchor="ctr"/>
          <a:lstStyle/>
          <a:p>
            <a:pPr marL="0" indent="0" algn="ctr">
              <a:lnSpc>
                <a:spcPts val="22500"/>
              </a:lnSpc>
              <a:buNone/>
            </a:pPr>
            <a:r>
              <a:rPr lang="en-US" sz="22500" b="1" dirty="0">
                <a:solidFill>
                  <a:srgbClr val="BB0000"/>
                </a:solidFill>
                <a:latin typeface="微软雅黑" panose="020B0503020204020204" pitchFamily="34" charset="-122"/>
                <a:ea typeface="微软雅黑" panose="020B0503020204020204" pitchFamily="34" charset="-122"/>
                <a:cs typeface="微软雅黑" panose="020B0503020204020204" pitchFamily="34" charset="-120"/>
              </a:rPr>
              <a:t>03</a:t>
            </a:r>
            <a:endParaRPr lang="en-US" sz="22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a:stretch>
            <a:fillRect/>
          </a:stretch>
        </p:blipFill>
        <p:spPr>
          <a:xfrm>
            <a:off x="0" y="0"/>
            <a:ext cx="9144000" cy="5143500"/>
          </a:xfrm>
          <a:prstGeom prst="rect">
            <a:avLst/>
          </a:prstGeom>
        </p:spPr>
      </p:pic>
      <p:pic>
        <p:nvPicPr>
          <p:cNvPr id="4" name="Image 1" descr="preencoded.png"/>
          <p:cNvPicPr>
            <a:picLocks noChangeAspect="1"/>
          </p:cNvPicPr>
          <p:nvPr/>
        </p:nvPicPr>
        <p:blipFill>
          <a:blip r:embed="rId2"/>
          <a:srcRect t="11728" b="11728"/>
          <a:stretch>
            <a:fillRect/>
          </a:stretch>
        </p:blipFill>
        <p:spPr>
          <a:xfrm>
            <a:off x="0" y="0"/>
            <a:ext cx="3857625" cy="5143500"/>
          </a:xfrm>
          <a:prstGeom prst="rect">
            <a:avLst/>
          </a:prstGeom>
        </p:spPr>
      </p:pic>
      <p:sp>
        <p:nvSpPr>
          <p:cNvPr id="5" name="Text 1"/>
          <p:cNvSpPr/>
          <p:nvPr/>
        </p:nvSpPr>
        <p:spPr>
          <a:xfrm>
            <a:off x="4429125" y="285750"/>
            <a:ext cx="4038600" cy="4000500"/>
          </a:xfrm>
          <a:prstGeom prst="rect">
            <a:avLst/>
          </a:prstGeom>
          <a:noFill/>
        </p:spPr>
        <p:txBody>
          <a:bodyPr vert="horz" wrap="square" lIns="0" tIns="0" rIns="0" bIns="0" rtlCol="0" anchor="ctr"/>
          <a:lstStyle/>
          <a:p>
            <a:pPr marL="0" indent="0" algn="l">
              <a:lnSpc>
                <a:spcPts val="3150"/>
              </a:lnSpc>
              <a:buNone/>
            </a:pPr>
            <a:endParaRPr lang="en-US" sz="2250" dirty="0"/>
          </a:p>
          <a:p>
            <a:pPr marL="0" indent="0" algn="l">
              <a:lnSpc>
                <a:spcPts val="3150"/>
              </a:lnSpc>
              <a:buNone/>
            </a:pPr>
            <a:endParaRPr lang="en-US" sz="2250" dirty="0"/>
          </a:p>
          <a:p>
            <a:pPr marL="0" indent="0" algn="l">
              <a:lnSpc>
                <a:spcPts val="3150"/>
              </a:lnSpc>
              <a:buNone/>
            </a:pPr>
            <a:r>
              <a:rPr 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 选择试点项目</a:t>
            </a:r>
            <a:endParaRPr lang="zh-CN" altLang="en-US" sz="2250" dirty="0"/>
          </a:p>
          <a:p>
            <a:pPr marL="0" indent="0" algn="l">
              <a:lnSpc>
                <a:spcPts val="3150"/>
              </a:lnSpc>
              <a:buNone/>
            </a:pPr>
            <a:endParaRPr 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endParaRPr>
          </a:p>
          <a:p>
            <a:pPr marL="0" indent="0" algn="l">
              <a:lnSpc>
                <a:spcPts val="3150"/>
              </a:lnSpc>
              <a:buNone/>
            </a:pPr>
            <a:r>
              <a:rPr 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 建立绿色建材采信机制</a:t>
            </a:r>
            <a:endParaRPr 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endParaRPr>
          </a:p>
          <a:p>
            <a:pPr marL="0" indent="0" algn="l">
              <a:lnSpc>
                <a:spcPts val="3150"/>
              </a:lnSpc>
              <a:buNone/>
            </a:pPr>
            <a:endParaRPr 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endParaRPr>
          </a:p>
          <a:p>
            <a:pPr marL="0" indent="0" algn="l">
              <a:lnSpc>
                <a:spcPts val="3150"/>
              </a:lnSpc>
              <a:buNone/>
            </a:pPr>
            <a:r>
              <a:rPr 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 加强工程全过程管理</a:t>
            </a:r>
            <a:endParaRPr 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endParaRPr>
          </a:p>
          <a:p>
            <a:pPr marL="0" indent="0" algn="l">
              <a:lnSpc>
                <a:spcPts val="3150"/>
              </a:lnSpc>
              <a:buNone/>
            </a:pPr>
            <a:endParaRPr 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sym typeface="+mn-ea"/>
            </a:endParaRPr>
          </a:p>
          <a:p>
            <a:pPr marL="0" indent="0" algn="l">
              <a:lnSpc>
                <a:spcPts val="3150"/>
              </a:lnSpc>
              <a:buNone/>
            </a:pPr>
            <a:r>
              <a:rPr 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sym typeface="+mn-ea"/>
              </a:rPr>
              <a:t>· 培育绿色建筑和绿色建材产业</a:t>
            </a:r>
            <a:endParaRPr lang="en-US" sz="2250" dirty="0"/>
          </a:p>
          <a:p>
            <a:pPr marL="0" indent="0" algn="l">
              <a:lnSpc>
                <a:spcPts val="3150"/>
              </a:lnSpc>
              <a:buNone/>
            </a:pPr>
            <a:endParaRPr lang="en-US" sz="22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144000" cy="5143500"/>
          </a:xfrm>
          <a:prstGeom prst="rect">
            <a:avLst/>
          </a:prstGeom>
        </p:spPr>
      </p:pic>
      <p:sp>
        <p:nvSpPr>
          <p:cNvPr id="3" name="Text 0"/>
          <p:cNvSpPr/>
          <p:nvPr/>
        </p:nvSpPr>
        <p:spPr>
          <a:xfrm>
            <a:off x="571500" y="3314700"/>
            <a:ext cx="4762500" cy="666750"/>
          </a:xfrm>
          <a:prstGeom prst="rect">
            <a:avLst/>
          </a:prstGeom>
          <a:noFill/>
        </p:spPr>
        <p:txBody>
          <a:bodyPr vert="horz" wrap="square" lIns="0" tIns="0" rIns="0" bIns="0" rtlCol="0" anchor="ctr"/>
          <a:lstStyle/>
          <a:p>
            <a:pPr marL="0" indent="0" algn="l">
              <a:lnSpc>
                <a:spcPts val="5250"/>
              </a:lnSpc>
              <a:buNone/>
            </a:pPr>
            <a:r>
              <a:rPr lang="en-US" sz="37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rPr>
              <a:t>四、保障措施</a:t>
            </a:r>
            <a:endParaRPr lang="en-US" sz="3750" b="1"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4" name="Shape 1"/>
          <p:cNvSpPr/>
          <p:nvPr/>
        </p:nvSpPr>
        <p:spPr>
          <a:xfrm>
            <a:off x="571500" y="4157662"/>
            <a:ext cx="4762500" cy="14288"/>
          </a:xfrm>
          <a:prstGeom prst="rect">
            <a:avLst/>
          </a:prstGeom>
          <a:solidFill>
            <a:srgbClr val="333333">
              <a:alpha val="30000"/>
            </a:srgbClr>
          </a:solidFill>
        </p:spPr>
      </p:sp>
      <p:sp>
        <p:nvSpPr>
          <p:cNvPr id="5" name="Text 2"/>
          <p:cNvSpPr/>
          <p:nvPr/>
        </p:nvSpPr>
        <p:spPr>
          <a:xfrm>
            <a:off x="571500" y="4362450"/>
            <a:ext cx="4762500"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6" name="Text 3"/>
          <p:cNvSpPr/>
          <p:nvPr/>
        </p:nvSpPr>
        <p:spPr>
          <a:xfrm>
            <a:off x="5419725" y="3009900"/>
            <a:ext cx="3729038" cy="2857500"/>
          </a:xfrm>
          <a:prstGeom prst="rect">
            <a:avLst/>
          </a:prstGeom>
          <a:noFill/>
        </p:spPr>
        <p:txBody>
          <a:bodyPr vert="horz" wrap="square" lIns="0" tIns="0" rIns="0" bIns="0" rtlCol="0" anchor="ctr"/>
          <a:lstStyle/>
          <a:p>
            <a:pPr marL="0" indent="0" algn="ctr">
              <a:lnSpc>
                <a:spcPts val="22500"/>
              </a:lnSpc>
              <a:buNone/>
            </a:pPr>
            <a:r>
              <a:rPr lang="en-US" sz="22500" b="1" dirty="0">
                <a:solidFill>
                  <a:srgbClr val="BB0000"/>
                </a:solidFill>
                <a:latin typeface="微软雅黑" panose="020B0503020204020204" pitchFamily="34" charset="-122"/>
                <a:ea typeface="微软雅黑" panose="020B0503020204020204" pitchFamily="34" charset="-122"/>
                <a:cs typeface="微软雅黑" panose="020B0503020204020204" pitchFamily="34" charset="-120"/>
              </a:rPr>
              <a:t>04</a:t>
            </a:r>
            <a:endParaRPr lang="en-US" sz="225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623</Words>
  <Application>WPS 演示</Application>
  <PresentationFormat>On-screen Show (16:9)</PresentationFormat>
  <Paragraphs>62</Paragraphs>
  <Slides>10</Slides>
  <Notes>10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10</vt:i4>
      </vt:variant>
    </vt:vector>
  </HeadingPairs>
  <TitlesOfParts>
    <vt:vector size="19" baseType="lpstr">
      <vt:lpstr>Arial</vt:lpstr>
      <vt:lpstr>宋体</vt:lpstr>
      <vt:lpstr>Wingdings</vt:lpstr>
      <vt:lpstr>微软雅黑</vt:lpstr>
      <vt:lpstr>微软雅黑</vt:lpstr>
      <vt:lpstr>Calibri</vt:lpstr>
      <vt:lpstr>Arial Unicode MS</vt:lpstr>
      <vt:lpstr>等线</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creator>PptxGenJS</dc:creator>
  <dc:subject>PptxGenJS Presentation</dc:subject>
  <cp:lastModifiedBy>安静</cp:lastModifiedBy>
  <cp:revision>4</cp:revision>
  <dcterms:created xsi:type="dcterms:W3CDTF">2025-07-24T08:56:00Z</dcterms:created>
  <dcterms:modified xsi:type="dcterms:W3CDTF">2026-01-28T07:58:08Z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2052-12.1.0.24657</vt:lpwstr>
  </property>
  <property fmtid="{D5CDD505-2E9C-101B-9397-08002B2CF9AE}" pid="3" name="ICV">
    <vt:lpwstr>1994690728A848298DC1B609CEEBDC97_13</vt:lpwstr>
  </property>
</Properties>
</file>