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1167130"/>
            <a:ext cx="8001000" cy="225742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《沈阳市城市建设档案管理质量提升年活动工作方案的通知》政策解读</a:t>
            </a:r>
            <a:endParaRPr lang="en-US" sz="3750" dirty="0"/>
          </a:p>
        </p:txBody>
      </p:sp>
      <p:sp>
        <p:nvSpPr>
          <p:cNvPr id="4" name="Text 1"/>
          <p:cNvSpPr/>
          <p:nvPr/>
        </p:nvSpPr>
        <p:spPr>
          <a:xfrm>
            <a:off x="571500" y="2576513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3150"/>
              </a:lnSpc>
              <a:buNone/>
            </a:pPr>
            <a:endParaRPr lang="en-US" sz="2250" dirty="0"/>
          </a:p>
        </p:txBody>
      </p:sp>
      <p:sp>
        <p:nvSpPr>
          <p:cNvPr id="5" name="Shape 2"/>
          <p:cNvSpPr/>
          <p:nvPr/>
        </p:nvSpPr>
        <p:spPr>
          <a:xfrm>
            <a:off x="4269581" y="3309938"/>
            <a:ext cx="604838" cy="114300"/>
          </a:xfrm>
          <a:prstGeom prst="rect">
            <a:avLst/>
          </a:prstGeom>
          <a:solidFill>
            <a:srgbClr val="BB0000"/>
          </a:solidFill>
        </p:spPr>
      </p:sp>
      <p:sp>
        <p:nvSpPr>
          <p:cNvPr id="6" name="Text 3"/>
          <p:cNvSpPr/>
          <p:nvPr/>
        </p:nvSpPr>
        <p:spPr>
          <a:xfrm>
            <a:off x="571500" y="3757613"/>
            <a:ext cx="8001000" cy="2190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725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3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true"/>
          </p:cNvPicPr>
          <p:nvPr/>
        </p:nvPicPr>
        <p:blipFill>
          <a:blip r:embed="rId2"/>
          <a:srcRect t="11728" b="11728"/>
          <a:stretch>
            <a:fillRect/>
          </a:stretch>
        </p:blipFill>
        <p:spPr>
          <a:xfrm>
            <a:off x="0" y="0"/>
            <a:ext cx="3857625" cy="51435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429125" y="285750"/>
            <a:ext cx="4038600" cy="4000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· 统一思想</a:t>
            </a: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· 强化责任意识</a:t>
            </a: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endParaRPr lang="en-US" sz="2250" dirty="0"/>
          </a:p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· 经验总结与分享，促进交流与创新</a:t>
            </a:r>
            <a:endParaRPr lang="en-US" sz="2250" dirty="0"/>
          </a:p>
        </p:txBody>
      </p:sp>
      <p:sp>
        <p:nvSpPr>
          <p:cNvPr id="6" name="Text 2"/>
          <p:cNvSpPr/>
          <p:nvPr/>
        </p:nvSpPr>
        <p:spPr>
          <a:xfrm>
            <a:off x="4429125" y="4343400"/>
            <a:ext cx="40386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3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295275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3433763"/>
            <a:ext cx="1857375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content</a:t>
            </a:r>
            <a:endParaRPr lang="en-US" sz="3750" dirty="0"/>
          </a:p>
        </p:txBody>
      </p:sp>
      <p:sp>
        <p:nvSpPr>
          <p:cNvPr id="5" name="Text 2"/>
          <p:cNvSpPr/>
          <p:nvPr/>
        </p:nvSpPr>
        <p:spPr>
          <a:xfrm>
            <a:off x="571500" y="4176713"/>
            <a:ext cx="180975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2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目录</a:t>
            </a:r>
            <a:endParaRPr lang="en-US" sz="2250" dirty="0"/>
          </a:p>
        </p:txBody>
      </p:sp>
      <p:sp>
        <p:nvSpPr>
          <p:cNvPr id="6" name="Text 3"/>
          <p:cNvSpPr/>
          <p:nvPr/>
        </p:nvSpPr>
        <p:spPr>
          <a:xfrm>
            <a:off x="3524250" y="13025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01</a:t>
            </a:r>
            <a:endParaRPr lang="en-US" sz="1875" dirty="0"/>
          </a:p>
        </p:txBody>
      </p:sp>
      <p:sp>
        <p:nvSpPr>
          <p:cNvPr id="7" name="Text 4"/>
          <p:cNvSpPr/>
          <p:nvPr/>
        </p:nvSpPr>
        <p:spPr>
          <a:xfrm>
            <a:off x="3990975" y="13739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一、方案出台背景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990975" y="1621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524250" y="19311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02</a:t>
            </a:r>
            <a:endParaRPr lang="en-US" sz="1875" dirty="0"/>
          </a:p>
        </p:txBody>
      </p:sp>
      <p:sp>
        <p:nvSpPr>
          <p:cNvPr id="10" name="Text 7"/>
          <p:cNvSpPr/>
          <p:nvPr/>
        </p:nvSpPr>
        <p:spPr>
          <a:xfrm>
            <a:off x="3990975" y="20026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二、重点任务解读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990975" y="2250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3524250" y="255984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03</a:t>
            </a:r>
            <a:endParaRPr lang="en-US" sz="1875" dirty="0"/>
          </a:p>
        </p:txBody>
      </p:sp>
      <p:sp>
        <p:nvSpPr>
          <p:cNvPr id="13" name="Text 10"/>
          <p:cNvSpPr/>
          <p:nvPr/>
        </p:nvSpPr>
        <p:spPr>
          <a:xfrm>
            <a:off x="3990975" y="26312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三、时间节点安排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990975" y="2878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3524250" y="3188494"/>
            <a:ext cx="352425" cy="333375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040"/>
              </a:lnSpc>
              <a:buNone/>
            </a:pPr>
            <a:r>
              <a:rPr lang="en-US" sz="1875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04</a:t>
            </a:r>
            <a:endParaRPr lang="en-US" sz="1875" dirty="0"/>
          </a:p>
        </p:txBody>
      </p:sp>
      <p:sp>
        <p:nvSpPr>
          <p:cNvPr id="16" name="Text 13"/>
          <p:cNvSpPr/>
          <p:nvPr/>
        </p:nvSpPr>
        <p:spPr>
          <a:xfrm>
            <a:off x="3990975" y="325993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四、有关要求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3990975" y="3507581"/>
            <a:ext cx="4581525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一、方案出台背景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01</a:t>
            </a:r>
            <a:endParaRPr lang="en-US" sz="2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3" name="Image 0" descr="preencoded.png"/>
          <p:cNvPicPr>
            <a:picLocks noChangeAspect="true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响应国家政策，适应城市发展新需求</a:t>
            </a:r>
            <a:endParaRPr lang="en-US" sz="225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  <p:pic>
        <p:nvPicPr>
          <p:cNvPr id="6" name="Image 1" descr="preencoded.png"/>
          <p:cNvPicPr>
            <a:picLocks noChangeAspect="true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00050" y="2019300"/>
            <a:ext cx="2781151" cy="2338388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2475" y="2800350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国家政策导向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752475" y="3090863"/>
            <a:ext cx="2076301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近年来，国家高度重视城市档案管理工作，强调数字化、规范化建设，以适应新型城镇化发展需求，提升城市管理效能.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true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181201" y="2019300"/>
            <a:ext cx="2781151" cy="233838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533626" y="2800350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城市发展需求</a:t>
            </a:r>
            <a:endParaRPr lang="en-US" sz="1200" dirty="0"/>
          </a:p>
        </p:txBody>
      </p:sp>
      <p:sp>
        <p:nvSpPr>
          <p:cNvPr id="11" name="Text 6"/>
          <p:cNvSpPr/>
          <p:nvPr/>
        </p:nvSpPr>
        <p:spPr>
          <a:xfrm>
            <a:off x="3533626" y="3090863"/>
            <a:ext cx="2076301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沈阳作为东北老工业基地，城市更新与转型步伐加快，对城市建设档案管理提出了更高要求，需确保档案信息的完整性和可用性.</a:t>
            </a:r>
            <a:endParaRPr lang="en-US" sz="1050" dirty="0"/>
          </a:p>
        </p:txBody>
      </p:sp>
      <p:pic>
        <p:nvPicPr>
          <p:cNvPr id="12" name="Image 3" descr="preencoded.png"/>
          <p:cNvPicPr>
            <a:picLocks noChangeAspect="true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962352" y="2019300"/>
            <a:ext cx="2781151" cy="233838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314777" y="2800350"/>
            <a:ext cx="2076301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管理质量提升</a:t>
            </a:r>
            <a:endParaRPr lang="en-US" sz="1200" dirty="0"/>
          </a:p>
        </p:txBody>
      </p:sp>
      <p:sp>
        <p:nvSpPr>
          <p:cNvPr id="14" name="Text 8"/>
          <p:cNvSpPr/>
          <p:nvPr/>
        </p:nvSpPr>
        <p:spPr>
          <a:xfrm>
            <a:off x="6314777" y="3090863"/>
            <a:ext cx="2076301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面对新形势，沈阳市积极响应，制定工作方案，旨在全面提升城市建设档案管理水平，满足城市发展新阶段的需求.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二、重点任务解读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02</a:t>
            </a:r>
            <a:endParaRPr lang="en-US" sz="2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3" name="Image 0" descr="preencoded.png"/>
          <p:cNvPicPr>
            <a:picLocks noChangeAspect="true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制度建设、资源建设、数字建设、基础建设、人才建设</a:t>
            </a:r>
            <a:endParaRPr lang="en-US" sz="225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  <p:pic>
        <p:nvPicPr>
          <p:cNvPr id="6" name="Image 1" descr="preencoded.png"/>
          <p:cNvPicPr>
            <a:picLocks noChangeAspect="true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1428750"/>
            <a:ext cx="8382000" cy="3281363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766888" y="1514475"/>
            <a:ext cx="2667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AC25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01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1085850" y="1905000"/>
            <a:ext cx="162877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制度建设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1085850" y="2195513"/>
            <a:ext cx="1628775" cy="1085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落实《沈阳市城市建设档案管理条例》，完善健全城建档案管理工作制度，开展线上线下一体化的城建档案业务指导服务。</a:t>
            </a:r>
            <a:endParaRPr lang="en-US" sz="1050" dirty="0"/>
          </a:p>
        </p:txBody>
      </p:sp>
      <p:sp>
        <p:nvSpPr>
          <p:cNvPr id="10" name="Text 6"/>
          <p:cNvSpPr/>
          <p:nvPr/>
        </p:nvSpPr>
        <p:spPr>
          <a:xfrm>
            <a:off x="3548062" y="1514475"/>
            <a:ext cx="2667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C4A17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02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2867025" y="1905000"/>
            <a:ext cx="162877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资源建设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2867025" y="2195513"/>
            <a:ext cx="1628775" cy="10858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切实抓好城建档案资源建设，对本地区城建档案“应归尽归、应收尽收”，建立城建档案承诺移交履约监管闭环管理。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5329238" y="1514475"/>
            <a:ext cx="2667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AC25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03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648200" y="1905000"/>
            <a:ext cx="162877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数字建设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4648200" y="2195513"/>
            <a:ext cx="1628775" cy="12954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加快完成存量档案数字化，加强电子档案全过程的管理。建立和完善城建档案管理系统，构建统一联动的档案共享利用机制。</a:t>
            </a:r>
            <a:endParaRPr lang="en-US" sz="1050" dirty="0"/>
          </a:p>
        </p:txBody>
      </p:sp>
      <p:sp>
        <p:nvSpPr>
          <p:cNvPr id="16" name="Text 12"/>
          <p:cNvSpPr/>
          <p:nvPr/>
        </p:nvSpPr>
        <p:spPr>
          <a:xfrm>
            <a:off x="7110413" y="1514475"/>
            <a:ext cx="2667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C4A17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04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6429375" y="1905000"/>
            <a:ext cx="1628775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基础建设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429375" y="2195513"/>
            <a:ext cx="1628775" cy="8763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聚焦重点区域，开展安全排查。建设档案数据资源备份环境和设施，保证档案数据资源的安全。</a:t>
            </a:r>
            <a:endParaRPr lang="en-US" sz="1050" dirty="0"/>
          </a:p>
        </p:txBody>
      </p:sp>
      <p:sp>
        <p:nvSpPr>
          <p:cNvPr id="19" name="Text 15"/>
          <p:cNvSpPr/>
          <p:nvPr/>
        </p:nvSpPr>
        <p:spPr>
          <a:xfrm>
            <a:off x="4438650" y="3614737"/>
            <a:ext cx="2667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AC2519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05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1314450" y="4005263"/>
            <a:ext cx="65151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人才建设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1314450" y="4295775"/>
            <a:ext cx="65151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5.加强人才队伍培养，定期开展业务培训学习，积极培养复合型人才，增强责任感、使命感和危机感。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三、时间节点安排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03</a:t>
            </a:r>
            <a:endParaRPr lang="en-US" sz="2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3" name="Image 0" descr="preencoded.png"/>
          <p:cNvPicPr>
            <a:picLocks noChangeAspect="true"/>
          </p:cNvPicPr>
          <p:nvPr/>
        </p:nvPicPr>
        <p:blipFill>
          <a:blip r:embed="rId1"/>
          <a:srcRect t="3571" b="3571"/>
          <a:stretch>
            <a:fillRect/>
          </a:stretch>
        </p:blipFill>
        <p:spPr>
          <a:xfrm>
            <a:off x="0" y="0"/>
            <a:ext cx="9144000" cy="12382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71500" y="285750"/>
            <a:ext cx="8001000" cy="4000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3150"/>
              </a:lnSpc>
              <a:buNone/>
            </a:pPr>
            <a:r>
              <a:rPr lang="en-US" sz="22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动员部署，明确目标与责任</a:t>
            </a:r>
            <a:endParaRPr lang="en-US" sz="2250" dirty="0"/>
          </a:p>
        </p:txBody>
      </p:sp>
      <p:sp>
        <p:nvSpPr>
          <p:cNvPr id="5" name="Text 2"/>
          <p:cNvSpPr/>
          <p:nvPr/>
        </p:nvSpPr>
        <p:spPr>
          <a:xfrm>
            <a:off x="571500" y="742950"/>
            <a:ext cx="80010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200" dirty="0"/>
          </a:p>
        </p:txBody>
      </p:sp>
      <p:pic>
        <p:nvPicPr>
          <p:cNvPr id="6" name="Image 1" descr="preencoded.png"/>
          <p:cNvPicPr>
            <a:picLocks noChangeAspect="true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2000250"/>
            <a:ext cx="8382000" cy="237172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595313" y="3357563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动员部署阶段</a:t>
            </a:r>
            <a:endParaRPr lang="en-US" sz="1200" dirty="0"/>
          </a:p>
        </p:txBody>
      </p:sp>
      <p:sp>
        <p:nvSpPr>
          <p:cNvPr id="8" name="Text 4"/>
          <p:cNvSpPr/>
          <p:nvPr/>
        </p:nvSpPr>
        <p:spPr>
          <a:xfrm>
            <a:off x="595313" y="3648075"/>
            <a:ext cx="23622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2025年7月中下旬</a:t>
            </a:r>
            <a:endParaRPr lang="en-US" sz="1050" dirty="0"/>
          </a:p>
        </p:txBody>
      </p:sp>
      <p:sp>
        <p:nvSpPr>
          <p:cNvPr id="9" name="Text 5"/>
          <p:cNvSpPr/>
          <p:nvPr/>
        </p:nvSpPr>
        <p:spPr>
          <a:xfrm>
            <a:off x="595313" y="2476500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问题排查与整改阶段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595313" y="2767013"/>
            <a:ext cx="23622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r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2025年8月-11月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6186488" y="2917031"/>
            <a:ext cx="2362200" cy="252413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90"/>
              </a:lnSpc>
              <a:buNone/>
            </a:pPr>
            <a:r>
              <a:rPr lang="en-US" sz="120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总结报送阶段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6186488" y="3207544"/>
            <a:ext cx="2362200" cy="2476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2025年12月中旬前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true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3314700"/>
            <a:ext cx="4762500" cy="6667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5250"/>
              </a:lnSpc>
              <a:buNone/>
            </a:pPr>
            <a:r>
              <a:rPr lang="en-US" sz="3750" b="1" dirty="0">
                <a:solidFill>
                  <a:srgbClr val="33333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四、有关要求</a:t>
            </a:r>
            <a:endParaRPr lang="en-US" sz="3750" dirty="0"/>
          </a:p>
        </p:txBody>
      </p:sp>
      <p:sp>
        <p:nvSpPr>
          <p:cNvPr id="4" name="Shape 1"/>
          <p:cNvSpPr/>
          <p:nvPr/>
        </p:nvSpPr>
        <p:spPr>
          <a:xfrm>
            <a:off x="571500" y="4157662"/>
            <a:ext cx="4762500" cy="14288"/>
          </a:xfrm>
          <a:prstGeom prst="rect">
            <a:avLst/>
          </a:prstGeom>
          <a:solidFill>
            <a:srgbClr val="333333">
              <a:alpha val="30000"/>
            </a:srgbClr>
          </a:solidFill>
        </p:spPr>
      </p:sp>
      <p:sp>
        <p:nvSpPr>
          <p:cNvPr id="5" name="Text 2"/>
          <p:cNvSpPr/>
          <p:nvPr/>
        </p:nvSpPr>
        <p:spPr>
          <a:xfrm>
            <a:off x="571500" y="4362450"/>
            <a:ext cx="4762500" cy="20955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l">
              <a:lnSpc>
                <a:spcPts val="1650"/>
              </a:lnSpc>
              <a:buNone/>
            </a:pP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5419725" y="3009900"/>
            <a:ext cx="3729038" cy="2857500"/>
          </a:xfrm>
          <a:prstGeom prst="rect">
            <a:avLst/>
          </a:prstGeom>
          <a:noFill/>
        </p:spPr>
        <p:txBody>
          <a:bodyPr vert="horz" wrap="square" lIns="0" tIns="0" rIns="0" bIns="0" rtlCol="0" anchor="ctr"/>
          <a:lstStyle/>
          <a:p>
            <a:pPr marL="0" indent="0" algn="ctr">
              <a:lnSpc>
                <a:spcPts val="22500"/>
              </a:lnSpc>
              <a:buNone/>
            </a:pPr>
            <a:r>
              <a:rPr lang="en-US" sz="22500" b="1" dirty="0">
                <a:solidFill>
                  <a:srgbClr val="BB00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04</a:t>
            </a:r>
            <a:endParaRPr lang="en-US" sz="2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711</Words>
  <Application>WPS 演示</Application>
  <PresentationFormat>On-screen Show (16:9)</PresentationFormat>
  <Paragraphs>107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6" baseType="lpstr">
      <vt:lpstr>Arial</vt:lpstr>
      <vt:lpstr>宋体</vt:lpstr>
      <vt:lpstr>Wingdings</vt:lpstr>
      <vt:lpstr>DejaVu Sans</vt:lpstr>
      <vt:lpstr>Microsoft YaHei</vt:lpstr>
      <vt:lpstr>方正黑体_GBK</vt:lpstr>
      <vt:lpstr>Microsoft YaHei</vt:lpstr>
      <vt:lpstr>Microsoft YaHei</vt:lpstr>
      <vt:lpstr>Calibri</vt:lpstr>
      <vt:lpstr>微软雅黑</vt:lpstr>
      <vt:lpstr>宋体</vt:lpstr>
      <vt:lpstr>Arial Unicode MS</vt:lpstr>
      <vt:lpstr>等线</vt:lpstr>
      <vt:lpstr>国标仿宋</vt:lpstr>
      <vt:lpstr>方正书宋_GBK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user</cp:lastModifiedBy>
  <cp:revision>3</cp:revision>
  <dcterms:created xsi:type="dcterms:W3CDTF">2025-07-24T08:56:03Z</dcterms:created>
  <dcterms:modified xsi:type="dcterms:W3CDTF">2025-07-24T08:56:03Z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2052-11.8.2.10458</vt:lpwstr>
  </property>
</Properties>
</file>