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handoutMasterIdLst>
    <p:handoutMasterId r:id="rId7"/>
  </p:handoutMasterIdLst>
  <p:sldIdLst>
    <p:sldId id="616" r:id="rId3"/>
    <p:sldId id="618" r:id="rId4"/>
    <p:sldId id="620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魏德勇-集团" initials="魏" lastIdx="2" clrIdx="0"/>
  <p:cmAuthor id="2" name="金异" initials="金" lastIdx="1" clrIdx="2"/>
  <p:cmAuthor id="0" name="Admin" initials="A" lastIdx="2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02EE"/>
    <a:srgbClr val="124EA2"/>
    <a:srgbClr val="720000"/>
    <a:srgbClr val="308ACB"/>
    <a:srgbClr val="83A6CF"/>
    <a:srgbClr val="0E015B"/>
    <a:srgbClr val="97C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65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6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commentAuthors" Target="commentAuthors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true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true"/>
          </p:cNvPicPr>
          <p:nvPr userDrawn="true"/>
        </p:nvPicPr>
        <p:blipFill>
          <a:blip r:embed="rId2"/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true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DA5FC1C-4CBC-CD43-8F62-B054835B60A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5E9FE88-4A00-2D43-944C-C20A939F36A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DA5FC1C-4CBC-CD43-8F62-B054835B60A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5E9FE88-4A00-2D43-944C-C20A939F36A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true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true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DA5FC1C-4CBC-CD43-8F62-B054835B60A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5E9FE88-4A00-2D43-944C-C20A939F36A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true"/>
          </p:cNvPicPr>
          <p:nvPr userDrawn="true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true"/>
          </p:cNvPicPr>
          <p:nvPr userDrawn="true"/>
        </p:nvPicPr>
        <p:blipFill>
          <a:blip r:embed="rId2"/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showMasterSp="0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954" name="Rectangle 2"/>
          <p:cNvSpPr>
            <a:spLocks noGrp="true" noChangeArrowheads="true"/>
          </p:cNvSpPr>
          <p:nvPr>
            <p:ph type="ctrTitle" sz="quarter"/>
          </p:nvPr>
        </p:nvSpPr>
        <p:spPr>
          <a:xfrm>
            <a:off x="3681189" y="1240853"/>
            <a:ext cx="4925195" cy="738664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lstStyle>
            <a:lvl1pPr algn="ctr">
              <a:lnSpc>
                <a:spcPct val="150000"/>
              </a:lnSpc>
              <a:defRPr sz="2880"/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1277955" name="Rectangle 3"/>
          <p:cNvSpPr>
            <a:spLocks noGrp="true" noChangeArrowheads="true"/>
          </p:cNvSpPr>
          <p:nvPr>
            <p:ph type="subTitle" sz="quarter" idx="1"/>
          </p:nvPr>
        </p:nvSpPr>
        <p:spPr>
          <a:xfrm>
            <a:off x="2878817" y="2420869"/>
            <a:ext cx="6529947" cy="461665"/>
          </a:xfrm>
        </p:spPr>
        <p:txBody>
          <a:bodyPr lIns="0" tIns="0" bIns="0" anchor="ctr">
            <a:spAutoFit/>
          </a:bodyPr>
          <a:lstStyle>
            <a:lvl1pPr marL="0" indent="0" algn="ctr" defTabSz="914400">
              <a:spcBef>
                <a:spcPct val="45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None/>
              <a:defRPr sz="2160"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pPr lvl="0"/>
            <a:r>
              <a:rPr lang="zh-CN" altLang="en-US" noProof="0" dirty="0"/>
              <a:t>单击此处编辑母版副标题样式</a:t>
            </a:r>
            <a:endParaRPr lang="zh-CN" altLang="en-US" noProof="0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DA5FC1C-4CBC-CD43-8F62-B054835B60A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5E9FE88-4A00-2D43-944C-C20A939F36AF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7" name="图片 6"/>
          <p:cNvPicPr>
            <a:picLocks noChangeAspect="true"/>
          </p:cNvPicPr>
          <p:nvPr userDrawn="true"/>
        </p:nvPicPr>
        <p:blipFill>
          <a:blip r:embed="rId2"/>
          <a:srcRect/>
          <a:stretch>
            <a:fillRect/>
          </a:stretch>
        </p:blipFill>
        <p:spPr>
          <a:xfrm>
            <a:off x="3173" y="1785"/>
            <a:ext cx="12185653" cy="6854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true"/>
          </p:cNvPicPr>
          <p:nvPr userDrawn="true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true"/>
          </p:cNvPicPr>
          <p:nvPr userDrawn="true"/>
        </p:nvPicPr>
        <p:blipFill>
          <a:blip r:embed="rId3"/>
          <a:srcRect/>
          <a:stretch>
            <a:fillRect/>
          </a:stretch>
        </p:blipFill>
        <p:spPr>
          <a:xfrm>
            <a:off x="0" y="281430"/>
            <a:ext cx="1289050" cy="431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true"/>
          </p:cNvPicPr>
          <p:nvPr userDrawn="true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DA5FC1C-4CBC-CD43-8F62-B054835B60A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5E9FE88-4A00-2D43-944C-C20A939F36A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true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true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DA5FC1C-4CBC-CD43-8F62-B054835B60A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5E9FE88-4A00-2D43-944C-C20A939F36A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DA5FC1C-4CBC-CD43-8F62-B054835B60A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5E9FE88-4A00-2D43-944C-C20A939F36A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DA5FC1C-4CBC-CD43-8F62-B054835B60A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5E9FE88-4A00-2D43-944C-C20A939F36A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DA5FC1C-4CBC-CD43-8F62-B054835B60A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5E9FE88-4A00-2D43-944C-C20A939F36A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5FC1C-4CBC-CD43-8F62-B054835B60A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9FE88-4A00-2D43-944C-C20A939F36A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6.xml"/><Relationship Id="rId3" Type="http://schemas.openxmlformats.org/officeDocument/2006/relationships/tags" Target="../tags/tag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true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4"/>
          <p:cNvSpPr txBox="true"/>
          <p:nvPr/>
        </p:nvSpPr>
        <p:spPr>
          <a:xfrm>
            <a:off x="295910" y="1435735"/>
            <a:ext cx="11600815" cy="772795"/>
          </a:xfrm>
          <a:prstGeom prst="rect">
            <a:avLst/>
          </a:prstGeom>
          <a:noFill/>
          <a:ln w="9525">
            <a:noFill/>
          </a:ln>
        </p:spPr>
        <p:txBody>
          <a:bodyPr lIns="109725" tIns="54862" rIns="109725" bIns="54862" anchor="b" anchorCtr="false">
            <a:scene3d>
              <a:camera prst="orthographicFront"/>
              <a:lightRig rig="threePt" dir="t"/>
            </a:scene3d>
          </a:bodyPr>
          <a:p>
            <a:pPr algn="ctr">
              <a:lnSpc>
                <a:spcPct val="90000"/>
              </a:lnSpc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书宋_GBK" panose="02000000000000000000" charset="-122"/>
                <a:ea typeface="方正书宋_GBK" panose="02000000000000000000" charset="-122"/>
              </a:rPr>
              <a:t>《市城乡建设局关于废止部分文件的通知》图解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书宋_GBK" panose="02000000000000000000" charset="-122"/>
              <a:ea typeface="方正书宋_GBK" panose="02000000000000000000" charset="-122"/>
            </a:endParaRPr>
          </a:p>
        </p:txBody>
      </p:sp>
      <p:sp>
        <p:nvSpPr>
          <p:cNvPr id="22530" name="Text Box 4"/>
          <p:cNvSpPr txBox="true"/>
          <p:nvPr/>
        </p:nvSpPr>
        <p:spPr>
          <a:xfrm>
            <a:off x="1232535" y="2625090"/>
            <a:ext cx="9726930" cy="661035"/>
          </a:xfrm>
          <a:prstGeom prst="rect">
            <a:avLst/>
          </a:prstGeom>
          <a:noFill/>
          <a:ln w="9525">
            <a:noFill/>
          </a:ln>
        </p:spPr>
        <p:txBody>
          <a:bodyPr wrap="square" lIns="109725" tIns="54862" rIns="109725" bIns="54862" anchor="b" anchorCtr="false">
            <a:noAutofit/>
            <a:scene3d>
              <a:camera prst="orthographicFront"/>
              <a:lightRig rig="threePt" dir="t"/>
            </a:scene3d>
          </a:bodyPr>
          <a:lstStyle/>
          <a:p>
            <a:pPr lvl="0" algn="ctr">
              <a:lnSpc>
                <a:spcPct val="9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沈阳城乡建设局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8232775" y="5682615"/>
            <a:ext cx="3938270" cy="1137920"/>
          </a:xfrm>
          <a:prstGeom prst="rect">
            <a:avLst/>
          </a:prstGeom>
        </p:spPr>
      </p:pic>
      <p:sp>
        <p:nvSpPr>
          <p:cNvPr id="17" name="流程图: 过程 16"/>
          <p:cNvSpPr/>
          <p:nvPr/>
        </p:nvSpPr>
        <p:spPr>
          <a:xfrm>
            <a:off x="273685" y="1102360"/>
            <a:ext cx="11578590" cy="76835"/>
          </a:xfrm>
          <a:prstGeom prst="flowChartProcess">
            <a:avLst/>
          </a:prstGeom>
          <a:gradFill>
            <a:gsLst>
              <a:gs pos="0">
                <a:srgbClr val="FF0000"/>
              </a:gs>
              <a:gs pos="82000">
                <a:srgbClr val="00B0F0"/>
              </a:gs>
              <a:gs pos="57000">
                <a:srgbClr val="002060"/>
              </a:gs>
              <a:gs pos="30000">
                <a:srgbClr val="720000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73455" y="184257"/>
            <a:ext cx="1764000" cy="324000"/>
          </a:xfrm>
          <a:prstGeom prst="rect">
            <a:avLst/>
          </a:prstGeom>
          <a:blipFill rotWithShape="true">
            <a:blip r:embed="rId2"/>
            <a:stretch>
              <a:fillRect/>
            </a:stretch>
          </a:blipFill>
        </p:spPr>
        <p:txBody>
          <a:bodyPr wrap="square">
            <a:spAutoFit/>
          </a:bodyPr>
          <a:p>
            <a:pPr marL="0" marR="0" lvl="0" indent="0" defTabSz="9340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865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5865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true"/>
          <p:nvPr/>
        </p:nvSpPr>
        <p:spPr>
          <a:xfrm>
            <a:off x="387350" y="642620"/>
            <a:ext cx="209296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2400" dirty="0">
                <a:latin typeface="黑体" panose="02010609060101010101" charset="-122"/>
                <a:ea typeface="微软雅黑" panose="020B0503020204020204" charset="-122"/>
                <a:cs typeface="楷体_GB2312" panose="02010600030101010101" charset="-122"/>
                <a:sym typeface="+mn-ea"/>
              </a:rPr>
              <a:t>一、</a:t>
            </a:r>
            <a:r>
              <a:rPr lang="zh-CN" altLang="en-US" sz="2400" b="1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清理</a:t>
            </a:r>
            <a:r>
              <a:rPr lang="zh-CN" altLang="en-US" sz="2400" b="1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背景</a:t>
            </a:r>
            <a:endParaRPr lang="zh-CN" altLang="en-US" sz="2400" b="1" spc="150" dirty="0">
              <a:solidFill>
                <a:srgbClr val="000000">
                  <a:lumMod val="75000"/>
                  <a:lumOff val="25000"/>
                </a:srgbClr>
              </a:solidFill>
              <a:latin typeface="黑体" panose="02010609060101010101" charset="-122"/>
              <a:ea typeface="黑体" panose="02010609060101010101" charset="-122"/>
              <a:sym typeface="Arial" panose="02080604020202020204" pitchFamily="34" charset="0"/>
            </a:endParaRPr>
          </a:p>
        </p:txBody>
      </p:sp>
      <p:sp>
        <p:nvSpPr>
          <p:cNvPr id="2" name="文本框 1"/>
          <p:cNvSpPr txBox="true"/>
          <p:nvPr/>
        </p:nvSpPr>
        <p:spPr>
          <a:xfrm>
            <a:off x="1148715" y="1762760"/>
            <a:ext cx="947737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200000"/>
              </a:lnSpc>
            </a:pPr>
            <a:r>
              <a:rPr lang="en-US" altLang="zh-CN" sz="2000">
                <a:solidFill>
                  <a:schemeClr val="tx1"/>
                </a:solidFill>
                <a:uFillTx/>
              </a:rPr>
              <a:t>      </a:t>
            </a:r>
            <a:r>
              <a:rPr lang="zh-CN" altLang="en-US" sz="2000">
                <a:solidFill>
                  <a:schemeClr val="tx1"/>
                </a:solidFill>
                <a:uFillTx/>
              </a:rPr>
              <a:t>为贯彻落实国家、省、市行政规范性文件动态清理有关要求，根据全面深化改革、全面依法治国要求和经济社会发展需要，市城乡建设局对本局制发的或牵头制发的文件进行了清理，并发布了《市城乡建设局关于废止部分文件的通知》。</a:t>
            </a:r>
            <a:endParaRPr lang="zh-CN" altLang="en-US" sz="2000">
              <a:solidFill>
                <a:schemeClr val="tx1"/>
              </a:solidFill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8232775" y="5682615"/>
            <a:ext cx="3938270" cy="1137920"/>
          </a:xfrm>
          <a:prstGeom prst="rect">
            <a:avLst/>
          </a:prstGeom>
        </p:spPr>
      </p:pic>
      <p:sp>
        <p:nvSpPr>
          <p:cNvPr id="17" name="流程图: 过程 16"/>
          <p:cNvSpPr/>
          <p:nvPr/>
        </p:nvSpPr>
        <p:spPr>
          <a:xfrm>
            <a:off x="273685" y="1102360"/>
            <a:ext cx="11578590" cy="76835"/>
          </a:xfrm>
          <a:prstGeom prst="flowChartProcess">
            <a:avLst/>
          </a:prstGeom>
          <a:gradFill>
            <a:gsLst>
              <a:gs pos="0">
                <a:srgbClr val="FF0000"/>
              </a:gs>
              <a:gs pos="82000">
                <a:srgbClr val="00B0F0"/>
              </a:gs>
              <a:gs pos="57000">
                <a:srgbClr val="002060"/>
              </a:gs>
              <a:gs pos="30000">
                <a:srgbClr val="720000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73455" y="184257"/>
            <a:ext cx="1764000" cy="324000"/>
          </a:xfrm>
          <a:prstGeom prst="rect">
            <a:avLst/>
          </a:prstGeom>
          <a:blipFill rotWithShape="true">
            <a:blip r:embed="rId2"/>
            <a:stretch>
              <a:fillRect/>
            </a:stretch>
          </a:blipFill>
        </p:spPr>
        <p:txBody>
          <a:bodyPr wrap="square">
            <a:spAutoFit/>
          </a:bodyPr>
          <a:p>
            <a:pPr marL="0" marR="0" lvl="0" indent="0" defTabSz="9340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865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5865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true"/>
          <p:nvPr/>
        </p:nvSpPr>
        <p:spPr>
          <a:xfrm>
            <a:off x="387350" y="642620"/>
            <a:ext cx="209296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buClrTx/>
              <a:buSzTx/>
              <a:buFontTx/>
            </a:pPr>
            <a:r>
              <a:rPr lang="zh-CN" altLang="en-US" sz="2400" dirty="0">
                <a:latin typeface="黑体" panose="02010609060101010101" charset="-122"/>
                <a:ea typeface="微软雅黑" panose="020B0503020204020204" charset="-122"/>
                <a:cs typeface="楷体_GB2312" panose="02010600030101010101" charset="-122"/>
                <a:sym typeface="+mn-ea"/>
              </a:rPr>
              <a:t>二、</a:t>
            </a:r>
            <a:r>
              <a:rPr lang="zh-CN" altLang="en-US" sz="2400" b="1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清理原因</a:t>
            </a:r>
            <a:endParaRPr lang="zh-CN" altLang="en-US" sz="2400" b="1" spc="150" dirty="0">
              <a:solidFill>
                <a:srgbClr val="000000">
                  <a:lumMod val="75000"/>
                  <a:lumOff val="25000"/>
                </a:srgb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5" name="文本框 4"/>
          <p:cNvSpPr txBox="true">
            <a:spLocks noChangeAspect="true"/>
          </p:cNvSpPr>
          <p:nvPr>
            <p:custDataLst>
              <p:tags r:id="rId3"/>
            </p:custDataLst>
          </p:nvPr>
        </p:nvSpPr>
        <p:spPr>
          <a:xfrm>
            <a:off x="895350" y="1810385"/>
            <a:ext cx="10679430" cy="10166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>
              <a:lnSpc>
                <a:spcPct val="170000"/>
              </a:lnSpc>
            </a:pPr>
            <a:r>
              <a:rPr lang="en-US" altLang="zh-CN" sz="1600" b="1" dirty="0">
                <a:solidFill>
                  <a:srgbClr val="000000"/>
                </a:solidFill>
                <a:latin typeface="黑体" panose="02010609060101010101" charset="-122"/>
                <a:ea typeface="微软雅黑" panose="020B0503020204020204" charset="-122"/>
                <a:sym typeface="+mn-ea"/>
              </a:rPr>
              <a:t>      </a:t>
            </a:r>
            <a:r>
              <a:rPr lang="en-US" altLang="zh-CN" sz="1600" b="1" dirty="0">
                <a:solidFill>
                  <a:srgbClr val="000000"/>
                </a:solidFill>
                <a:latin typeface="方正书宋_GBK" panose="02000000000000000000" charset="-122"/>
                <a:ea typeface="方正书宋_GBK" panose="02000000000000000000" charset="-122"/>
                <a:cs typeface="方正书宋_GBK" panose="02000000000000000000" charset="-122"/>
                <a:sym typeface="+mn-ea"/>
              </a:rPr>
              <a:t> </a:t>
            </a:r>
            <a:r>
              <a:rPr sz="1600" b="1" dirty="0">
                <a:latin typeface="方正书宋_GBK" panose="02000000000000000000" charset="-122"/>
                <a:ea typeface="方正书宋_GBK" panose="02000000000000000000" charset="-122"/>
                <a:cs typeface="方正书宋_GBK" panose="02000000000000000000" charset="-122"/>
                <a:sym typeface="+mn-ea"/>
              </a:rPr>
              <a:t>因文件已过试用期、管理方式发生变化、工作机制需要调整等情形或已经不适应当前社会发展实际需要。</a:t>
            </a:r>
            <a:endParaRPr sz="1600" b="1" dirty="0">
              <a:latin typeface="方正书宋_GBK" panose="02000000000000000000" charset="-122"/>
              <a:ea typeface="方正书宋_GBK" panose="02000000000000000000" charset="-122"/>
              <a:cs typeface="方正书宋_GBK" panose="02000000000000000000" charset="-122"/>
              <a:sym typeface="+mn-ea"/>
            </a:endParaRPr>
          </a:p>
        </p:txBody>
      </p:sp>
      <p:sp>
        <p:nvSpPr>
          <p:cNvPr id="2" name="流程图: 过程 1"/>
          <p:cNvSpPr/>
          <p:nvPr/>
        </p:nvSpPr>
        <p:spPr>
          <a:xfrm>
            <a:off x="306705" y="3806190"/>
            <a:ext cx="11578590" cy="76835"/>
          </a:xfrm>
          <a:prstGeom prst="flowChartProcess">
            <a:avLst/>
          </a:prstGeom>
          <a:gradFill>
            <a:gsLst>
              <a:gs pos="0">
                <a:srgbClr val="FF0000"/>
              </a:gs>
              <a:gs pos="82000">
                <a:srgbClr val="00B0F0"/>
              </a:gs>
              <a:gs pos="57000">
                <a:srgbClr val="002060"/>
              </a:gs>
              <a:gs pos="30000">
                <a:srgbClr val="720000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true"/>
          <p:nvPr/>
        </p:nvSpPr>
        <p:spPr>
          <a:xfrm>
            <a:off x="387350" y="3198495"/>
            <a:ext cx="209296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buClrTx/>
              <a:buSzTx/>
              <a:buFontTx/>
            </a:pPr>
            <a:r>
              <a:rPr lang="zh-CN" altLang="en-US" sz="2400" dirty="0">
                <a:latin typeface="黑体" panose="02010609060101010101" charset="-122"/>
                <a:ea typeface="微软雅黑" panose="020B0503020204020204" charset="-122"/>
                <a:cs typeface="楷体_GB2312" panose="02010600030101010101" charset="-122"/>
                <a:sym typeface="+mn-ea"/>
              </a:rPr>
              <a:t>三、</a:t>
            </a:r>
            <a:r>
              <a:rPr lang="zh-CN" altLang="en-US" sz="2400" b="1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清理结果</a:t>
            </a:r>
            <a:endParaRPr lang="zh-CN" altLang="en-US" sz="2400" b="1" spc="150" dirty="0">
              <a:solidFill>
                <a:srgbClr val="000000">
                  <a:lumMod val="75000"/>
                  <a:lumOff val="25000"/>
                </a:srgb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00" name="文本框 99"/>
          <p:cNvSpPr txBox="true"/>
          <p:nvPr/>
        </p:nvSpPr>
        <p:spPr>
          <a:xfrm>
            <a:off x="1318260" y="4744085"/>
            <a:ext cx="966597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zh-CN" sz="1600" b="0">
                <a:cs typeface="宋体" charset="0"/>
              </a:rPr>
              <a:t>市城乡建设局发布《市城乡建设局关于废止部分文件的通知》，决定废止5件行政规范性文件。</a:t>
            </a:r>
            <a:endParaRPr lang="zh-CN" sz="1600" b="0">
              <a:cs typeface="宋体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WPS 演示</Application>
  <PresentationFormat>宽屏</PresentationFormat>
  <Paragraphs>20</Paragraphs>
  <Slides>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22" baseType="lpstr">
      <vt:lpstr>Arial</vt:lpstr>
      <vt:lpstr>宋体</vt:lpstr>
      <vt:lpstr>Wingdings</vt:lpstr>
      <vt:lpstr>DejaVu Sans</vt:lpstr>
      <vt:lpstr>华文楷体</vt:lpstr>
      <vt:lpstr>方正楷体_GBK</vt:lpstr>
      <vt:lpstr>方正书宋_GBK</vt:lpstr>
      <vt:lpstr>黑体</vt:lpstr>
      <vt:lpstr>方正黑体_GBK</vt:lpstr>
      <vt:lpstr>微软雅黑</vt:lpstr>
      <vt:lpstr>楷体_GB2312</vt:lpstr>
      <vt:lpstr>方正仿宋_GBK</vt:lpstr>
      <vt:lpstr>等线</vt:lpstr>
      <vt:lpstr>文泉驿微米黑</vt:lpstr>
      <vt:lpstr>宋体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cnzhouxu</dc:creator>
  <cp:lastModifiedBy>法规处</cp:lastModifiedBy>
  <cp:revision>747</cp:revision>
  <dcterms:created xsi:type="dcterms:W3CDTF">2026-04-14T05:13:48Z</dcterms:created>
  <dcterms:modified xsi:type="dcterms:W3CDTF">2026-04-14T05:13:48Z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2052-11.8.2.10386</vt:lpwstr>
  </property>
  <property fmtid="{D5CDD505-2E9C-101B-9397-08002B2CF9AE}" pid="3" name="ICV">
    <vt:lpwstr>8649289A76D549A19AF27CC8D62DB160</vt:lpwstr>
  </property>
</Properties>
</file>